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1" r:id="rId2"/>
    <p:sldId id="256" r:id="rId3"/>
    <p:sldId id="258" r:id="rId4"/>
    <p:sldId id="272" r:id="rId5"/>
    <p:sldId id="267" r:id="rId6"/>
    <p:sldId id="273" r:id="rId7"/>
    <p:sldId id="274" r:id="rId8"/>
    <p:sldId id="278" r:id="rId9"/>
    <p:sldId id="264" r:id="rId10"/>
    <p:sldId id="263" r:id="rId11"/>
    <p:sldId id="275" r:id="rId12"/>
    <p:sldId id="279" r:id="rId13"/>
    <p:sldId id="281" r:id="rId14"/>
    <p:sldId id="280" r:id="rId15"/>
  </p:sldIdLst>
  <p:sldSz cx="18288000" cy="10287000"/>
  <p:notesSz cx="18288000" cy="10287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A1A"/>
    <a:srgbClr val="0070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0" d="100"/>
          <a:sy n="40" d="100"/>
        </p:scale>
        <p:origin x="-856" y="-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5;&#1076;&#1088;&#1077;&#1081;\Desktop\&#1041;&#1042;&#1041;-&#1073;&#1080;&#1083;&#1077;&#1090;%20&#1074;%20&#1073;&#1091;&#1076;&#1091;&#1097;&#1077;&#1077;\2024\&#1090;&#1072;&#1073;&#1083;&#1080;&#1094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3.169394505422362E-2"/>
          <c:y val="1.0741433615911219E-2"/>
          <c:w val="0.88668012781377192"/>
          <c:h val="0.92328610643197062"/>
        </c:manualLayout>
      </c:layout>
      <c:barChart>
        <c:barDir val="col"/>
        <c:grouping val="clustered"/>
        <c:ser>
          <c:idx val="0"/>
          <c:order val="0"/>
          <c:tx>
            <c:strRef>
              <c:f>Лист1!$H$68</c:f>
              <c:strCache>
                <c:ptCount val="1"/>
                <c:pt idx="0">
                  <c:v>всего ОО</c:v>
                </c:pt>
              </c:strCache>
            </c:strRef>
          </c:tx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Лист1!$G$69:$G$74</c:f>
              <c:strCache>
                <c:ptCount val="6"/>
                <c:pt idx="0">
                  <c:v>Березники </c:v>
                </c:pt>
                <c:pt idx="1">
                  <c:v>Добрянка</c:v>
                </c:pt>
                <c:pt idx="2">
                  <c:v>Пермский МО</c:v>
                </c:pt>
                <c:pt idx="3">
                  <c:v>Пермь </c:v>
                </c:pt>
                <c:pt idx="4">
                  <c:v>Чайковский</c:v>
                </c:pt>
                <c:pt idx="5">
                  <c:v>Чусовой </c:v>
                </c:pt>
              </c:strCache>
            </c:strRef>
          </c:cat>
          <c:val>
            <c:numRef>
              <c:f>Лист1!$H$69:$H$74</c:f>
              <c:numCache>
                <c:formatCode>General</c:formatCode>
                <c:ptCount val="6"/>
                <c:pt idx="0">
                  <c:v>19</c:v>
                </c:pt>
                <c:pt idx="1">
                  <c:v>10</c:v>
                </c:pt>
                <c:pt idx="2">
                  <c:v>16</c:v>
                </c:pt>
                <c:pt idx="3">
                  <c:v>102</c:v>
                </c:pt>
                <c:pt idx="4">
                  <c:v>13</c:v>
                </c:pt>
                <c:pt idx="5">
                  <c:v>13</c:v>
                </c:pt>
              </c:numCache>
            </c:numRef>
          </c:val>
        </c:ser>
        <c:ser>
          <c:idx val="1"/>
          <c:order val="1"/>
          <c:tx>
            <c:strRef>
              <c:f>Лист1!$I$68</c:f>
              <c:strCache>
                <c:ptCount val="1"/>
                <c:pt idx="0">
                  <c:v>БВБ-2023</c:v>
                </c:pt>
              </c:strCache>
            </c:strRef>
          </c:tx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Лист1!$G$69:$G$74</c:f>
              <c:strCache>
                <c:ptCount val="6"/>
                <c:pt idx="0">
                  <c:v>Березники </c:v>
                </c:pt>
                <c:pt idx="1">
                  <c:v>Добрянка</c:v>
                </c:pt>
                <c:pt idx="2">
                  <c:v>Пермский МО</c:v>
                </c:pt>
                <c:pt idx="3">
                  <c:v>Пермь </c:v>
                </c:pt>
                <c:pt idx="4">
                  <c:v>Чайковский</c:v>
                </c:pt>
                <c:pt idx="5">
                  <c:v>Чусовой </c:v>
                </c:pt>
              </c:strCache>
            </c:strRef>
          </c:cat>
          <c:val>
            <c:numRef>
              <c:f>Лист1!$I$69:$I$74</c:f>
              <c:numCache>
                <c:formatCode>General</c:formatCode>
                <c:ptCount val="6"/>
                <c:pt idx="0">
                  <c:v>19</c:v>
                </c:pt>
                <c:pt idx="1">
                  <c:v>9</c:v>
                </c:pt>
                <c:pt idx="2">
                  <c:v>16</c:v>
                </c:pt>
                <c:pt idx="3">
                  <c:v>75</c:v>
                </c:pt>
                <c:pt idx="4">
                  <c:v>11</c:v>
                </c:pt>
                <c:pt idx="5">
                  <c:v>13</c:v>
                </c:pt>
              </c:numCache>
            </c:numRef>
          </c:val>
        </c:ser>
        <c:axId val="115152000"/>
        <c:axId val="115153536"/>
      </c:barChart>
      <c:catAx>
        <c:axId val="115152000"/>
        <c:scaling>
          <c:orientation val="minMax"/>
        </c:scaling>
        <c:axPos val="b"/>
        <c:tickLblPos val="nextTo"/>
        <c:crossAx val="115153536"/>
        <c:crosses val="autoZero"/>
        <c:auto val="1"/>
        <c:lblAlgn val="ctr"/>
        <c:lblOffset val="100"/>
      </c:catAx>
      <c:valAx>
        <c:axId val="115153536"/>
        <c:scaling>
          <c:orientation val="minMax"/>
        </c:scaling>
        <c:axPos val="l"/>
        <c:majorGridlines/>
        <c:numFmt formatCode="General" sourceLinked="1"/>
        <c:tickLblPos val="nextTo"/>
        <c:crossAx val="11515200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2000" b="1"/>
          </a:pPr>
          <a:endParaRPr lang="ru-RU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125B4F"/>
                </a:solidFill>
                <a:latin typeface="Lucida Sans Unicode"/>
                <a:cs typeface="Lucida Sans Unicode"/>
              </a:defRPr>
            </a:lvl1pPr>
          </a:lstStyle>
          <a:p>
            <a:pPr marL="12700">
              <a:lnSpc>
                <a:spcPts val="2380"/>
              </a:lnSpc>
            </a:pPr>
            <a:r>
              <a:rPr spc="-5" dirty="0"/>
              <a:t>2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rgbClr val="009D90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6400" b="0" i="0">
                <a:solidFill>
                  <a:srgbClr val="009D90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125B4F"/>
                </a:solidFill>
                <a:latin typeface="Lucida Sans Unicode"/>
                <a:cs typeface="Lucida Sans Unicode"/>
              </a:defRPr>
            </a:lvl1pPr>
          </a:lstStyle>
          <a:p>
            <a:pPr marL="12700">
              <a:lnSpc>
                <a:spcPts val="2380"/>
              </a:lnSpc>
            </a:pPr>
            <a:r>
              <a:rPr spc="-5" dirty="0"/>
              <a:t>2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rgbClr val="009D90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125B4F"/>
                </a:solidFill>
                <a:latin typeface="Lucida Sans Unicode"/>
                <a:cs typeface="Lucida Sans Unicode"/>
              </a:defRPr>
            </a:lvl1pPr>
          </a:lstStyle>
          <a:p>
            <a:pPr marL="12700">
              <a:lnSpc>
                <a:spcPts val="2380"/>
              </a:lnSpc>
            </a:pPr>
            <a:r>
              <a:rPr spc="-5" dirty="0"/>
              <a:t>2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2/4/2024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EFF5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1522702"/>
            <a:ext cx="2562860" cy="7736205"/>
          </a:xfrm>
          <a:custGeom>
            <a:avLst/>
            <a:gdLst/>
            <a:ahLst/>
            <a:cxnLst/>
            <a:rect l="l" t="t" r="r" b="b"/>
            <a:pathLst>
              <a:path w="2562860" h="7736205">
                <a:moveTo>
                  <a:pt x="0" y="0"/>
                </a:moveTo>
                <a:lnTo>
                  <a:pt x="2562742" y="0"/>
                </a:lnTo>
                <a:lnTo>
                  <a:pt x="2562742" y="7735596"/>
                </a:lnTo>
                <a:lnTo>
                  <a:pt x="0" y="7735596"/>
                </a:lnTo>
                <a:lnTo>
                  <a:pt x="0" y="0"/>
                </a:lnTo>
                <a:close/>
              </a:path>
            </a:pathLst>
          </a:custGeom>
          <a:solidFill>
            <a:srgbClr val="009D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rgbClr val="009D90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125B4F"/>
                </a:solidFill>
                <a:latin typeface="Lucida Sans Unicode"/>
                <a:cs typeface="Lucida Sans Unicode"/>
              </a:defRPr>
            </a:lvl1pPr>
          </a:lstStyle>
          <a:p>
            <a:pPr marL="12700">
              <a:lnSpc>
                <a:spcPts val="2380"/>
              </a:lnSpc>
            </a:pPr>
            <a:r>
              <a:rPr spc="-5" dirty="0"/>
              <a:t>2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EFF5F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22702"/>
            <a:ext cx="2276474" cy="7238999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1028700"/>
            <a:ext cx="2524125" cy="8229600"/>
          </a:xfrm>
          <a:custGeom>
            <a:avLst/>
            <a:gdLst/>
            <a:ahLst/>
            <a:cxnLst/>
            <a:rect l="l" t="t" r="r" b="b"/>
            <a:pathLst>
              <a:path w="2524125" h="8229600">
                <a:moveTo>
                  <a:pt x="2523529" y="8229600"/>
                </a:moveTo>
                <a:lnTo>
                  <a:pt x="0" y="8229600"/>
                </a:lnTo>
                <a:lnTo>
                  <a:pt x="0" y="0"/>
                </a:lnTo>
                <a:lnTo>
                  <a:pt x="2523529" y="0"/>
                </a:lnTo>
                <a:lnTo>
                  <a:pt x="2523529" y="8229600"/>
                </a:lnTo>
                <a:close/>
              </a:path>
            </a:pathLst>
          </a:custGeom>
          <a:solidFill>
            <a:srgbClr val="009D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43310" y="1028700"/>
            <a:ext cx="14015987" cy="7241593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4375" y="4143697"/>
            <a:ext cx="1999605" cy="199960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125B4F"/>
                </a:solidFill>
                <a:latin typeface="Lucida Sans Unicode"/>
                <a:cs typeface="Lucida Sans Unicode"/>
              </a:defRPr>
            </a:lvl1pPr>
          </a:lstStyle>
          <a:p>
            <a:pPr marL="12700">
              <a:lnSpc>
                <a:spcPts val="2380"/>
              </a:lnSpc>
            </a:pPr>
            <a:r>
              <a:rPr spc="-5" dirty="0"/>
              <a:t>2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EFF5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233316" y="187746"/>
            <a:ext cx="13821366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0" i="0">
                <a:solidFill>
                  <a:srgbClr val="009D90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16976" y="1717079"/>
            <a:ext cx="12408535" cy="2404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400" b="0" i="0">
                <a:solidFill>
                  <a:srgbClr val="009D90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054309" y="9581977"/>
            <a:ext cx="217805" cy="33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125B4F"/>
                </a:solidFill>
                <a:latin typeface="Lucida Sans Unicode"/>
                <a:cs typeface="Lucida Sans Unicode"/>
              </a:defRPr>
            </a:lvl1pPr>
          </a:lstStyle>
          <a:p>
            <a:pPr marL="12700">
              <a:lnSpc>
                <a:spcPts val="2380"/>
              </a:lnSpc>
            </a:pPr>
            <a:r>
              <a:rPr spc="-5" dirty="0"/>
              <a:t>2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copp59.ru/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wall-214132483_1350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bvbpermkray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hyperlink" Target="http://educomm.iro.perm.ru/groups/bilet-v-budushchee/al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284383" y="0"/>
            <a:ext cx="3810" cy="10287000"/>
          </a:xfrm>
          <a:custGeom>
            <a:avLst/>
            <a:gdLst/>
            <a:ahLst/>
            <a:cxnLst/>
            <a:rect l="l" t="t" r="r" b="b"/>
            <a:pathLst>
              <a:path w="3809" h="10287000">
                <a:moveTo>
                  <a:pt x="0" y="10286999"/>
                </a:moveTo>
                <a:lnTo>
                  <a:pt x="3615" y="10286999"/>
                </a:lnTo>
                <a:lnTo>
                  <a:pt x="3615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EFF5F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4"/>
          <p:cNvGrpSpPr/>
          <p:nvPr/>
        </p:nvGrpSpPr>
        <p:grpSpPr>
          <a:xfrm>
            <a:off x="14401800" y="0"/>
            <a:ext cx="3886200" cy="10287000"/>
            <a:chOff x="14444360" y="0"/>
            <a:chExt cx="3886200" cy="10287000"/>
          </a:xfrm>
        </p:grpSpPr>
        <p:sp>
          <p:nvSpPr>
            <p:cNvPr id="5" name="object 5"/>
            <p:cNvSpPr/>
            <p:nvPr/>
          </p:nvSpPr>
          <p:spPr>
            <a:xfrm>
              <a:off x="14444360" y="0"/>
              <a:ext cx="3886200" cy="10287000"/>
            </a:xfrm>
            <a:custGeom>
              <a:avLst/>
              <a:gdLst/>
              <a:ahLst/>
              <a:cxnLst/>
              <a:rect l="l" t="t" r="r" b="b"/>
              <a:pathLst>
                <a:path w="4773930" h="10287000">
                  <a:moveTo>
                    <a:pt x="0" y="0"/>
                  </a:moveTo>
                  <a:lnTo>
                    <a:pt x="4773810" y="0"/>
                  </a:lnTo>
                  <a:lnTo>
                    <a:pt x="4773810" y="10286999"/>
                  </a:lnTo>
                  <a:lnTo>
                    <a:pt x="0" y="10286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D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473104" y="571468"/>
              <a:ext cx="1808531" cy="1866932"/>
            </a:xfrm>
            <a:custGeom>
              <a:avLst/>
              <a:gdLst/>
              <a:ahLst/>
              <a:cxnLst/>
              <a:rect l="l" t="t" r="r" b="b"/>
              <a:pathLst>
                <a:path w="3086100" h="3086100">
                  <a:moveTo>
                    <a:pt x="1543049" y="3086099"/>
                  </a:moveTo>
                  <a:lnTo>
                    <a:pt x="1494987" y="3085365"/>
                  </a:lnTo>
                  <a:lnTo>
                    <a:pt x="1447291" y="3083177"/>
                  </a:lnTo>
                  <a:lnTo>
                    <a:pt x="1399982" y="3079555"/>
                  </a:lnTo>
                  <a:lnTo>
                    <a:pt x="1353082" y="3074522"/>
                  </a:lnTo>
                  <a:lnTo>
                    <a:pt x="1306612" y="3068099"/>
                  </a:lnTo>
                  <a:lnTo>
                    <a:pt x="1260593" y="3060306"/>
                  </a:lnTo>
                  <a:lnTo>
                    <a:pt x="1215047" y="3051166"/>
                  </a:lnTo>
                  <a:lnTo>
                    <a:pt x="1169996" y="3040700"/>
                  </a:lnTo>
                  <a:lnTo>
                    <a:pt x="1125459" y="3028929"/>
                  </a:lnTo>
                  <a:lnTo>
                    <a:pt x="1081459" y="3015874"/>
                  </a:lnTo>
                  <a:lnTo>
                    <a:pt x="1038017" y="3001557"/>
                  </a:lnTo>
                  <a:lnTo>
                    <a:pt x="995155" y="2985999"/>
                  </a:lnTo>
                  <a:lnTo>
                    <a:pt x="952893" y="2969221"/>
                  </a:lnTo>
                  <a:lnTo>
                    <a:pt x="911254" y="2951246"/>
                  </a:lnTo>
                  <a:lnTo>
                    <a:pt x="870257" y="2932093"/>
                  </a:lnTo>
                  <a:lnTo>
                    <a:pt x="829926" y="2911785"/>
                  </a:lnTo>
                  <a:lnTo>
                    <a:pt x="790280" y="2890342"/>
                  </a:lnTo>
                  <a:lnTo>
                    <a:pt x="751343" y="2867787"/>
                  </a:lnTo>
                  <a:lnTo>
                    <a:pt x="713133" y="2844140"/>
                  </a:lnTo>
                  <a:lnTo>
                    <a:pt x="675674" y="2819423"/>
                  </a:lnTo>
                  <a:lnTo>
                    <a:pt x="638987" y="2793657"/>
                  </a:lnTo>
                  <a:lnTo>
                    <a:pt x="603092" y="2766864"/>
                  </a:lnTo>
                  <a:lnTo>
                    <a:pt x="568011" y="2739065"/>
                  </a:lnTo>
                  <a:lnTo>
                    <a:pt x="533766" y="2710280"/>
                  </a:lnTo>
                  <a:lnTo>
                    <a:pt x="500377" y="2680532"/>
                  </a:lnTo>
                  <a:lnTo>
                    <a:pt x="467867" y="2649842"/>
                  </a:lnTo>
                  <a:lnTo>
                    <a:pt x="436256" y="2618231"/>
                  </a:lnTo>
                  <a:lnTo>
                    <a:pt x="405566" y="2585721"/>
                  </a:lnTo>
                  <a:lnTo>
                    <a:pt x="375818" y="2552333"/>
                  </a:lnTo>
                  <a:lnTo>
                    <a:pt x="347034" y="2518087"/>
                  </a:lnTo>
                  <a:lnTo>
                    <a:pt x="319234" y="2483006"/>
                  </a:lnTo>
                  <a:lnTo>
                    <a:pt x="292441" y="2447112"/>
                  </a:lnTo>
                  <a:lnTo>
                    <a:pt x="266675" y="2410424"/>
                  </a:lnTo>
                  <a:lnTo>
                    <a:pt x="241958" y="2372965"/>
                  </a:lnTo>
                  <a:lnTo>
                    <a:pt x="218311" y="2334756"/>
                  </a:lnTo>
                  <a:lnTo>
                    <a:pt x="195756" y="2295818"/>
                  </a:lnTo>
                  <a:lnTo>
                    <a:pt x="174314" y="2256172"/>
                  </a:lnTo>
                  <a:lnTo>
                    <a:pt x="154005" y="2215841"/>
                  </a:lnTo>
                  <a:lnTo>
                    <a:pt x="134853" y="2174845"/>
                  </a:lnTo>
                  <a:lnTo>
                    <a:pt x="116877" y="2133205"/>
                  </a:lnTo>
                  <a:lnTo>
                    <a:pt x="100100" y="2090943"/>
                  </a:lnTo>
                  <a:lnTo>
                    <a:pt x="84542" y="2048081"/>
                  </a:lnTo>
                  <a:lnTo>
                    <a:pt x="70225" y="2004639"/>
                  </a:lnTo>
                  <a:lnTo>
                    <a:pt x="57170" y="1960639"/>
                  </a:lnTo>
                  <a:lnTo>
                    <a:pt x="45399" y="1916103"/>
                  </a:lnTo>
                  <a:lnTo>
                    <a:pt x="34932" y="1871051"/>
                  </a:lnTo>
                  <a:lnTo>
                    <a:pt x="25792" y="1825505"/>
                  </a:lnTo>
                  <a:lnTo>
                    <a:pt x="18000" y="1779486"/>
                  </a:lnTo>
                  <a:lnTo>
                    <a:pt x="11577" y="1733016"/>
                  </a:lnTo>
                  <a:lnTo>
                    <a:pt x="6543" y="1686116"/>
                  </a:lnTo>
                  <a:lnTo>
                    <a:pt x="2922" y="1638808"/>
                  </a:lnTo>
                  <a:lnTo>
                    <a:pt x="733" y="1591111"/>
                  </a:lnTo>
                  <a:lnTo>
                    <a:pt x="0" y="1543018"/>
                  </a:lnTo>
                  <a:lnTo>
                    <a:pt x="733" y="1494987"/>
                  </a:lnTo>
                  <a:lnTo>
                    <a:pt x="2922" y="1447291"/>
                  </a:lnTo>
                  <a:lnTo>
                    <a:pt x="6543" y="1399983"/>
                  </a:lnTo>
                  <a:lnTo>
                    <a:pt x="11577" y="1353083"/>
                  </a:lnTo>
                  <a:lnTo>
                    <a:pt x="18000" y="1306613"/>
                  </a:lnTo>
                  <a:lnTo>
                    <a:pt x="25792" y="1260594"/>
                  </a:lnTo>
                  <a:lnTo>
                    <a:pt x="34932" y="1215048"/>
                  </a:lnTo>
                  <a:lnTo>
                    <a:pt x="45399" y="1169996"/>
                  </a:lnTo>
                  <a:lnTo>
                    <a:pt x="57170" y="1125460"/>
                  </a:lnTo>
                  <a:lnTo>
                    <a:pt x="70225" y="1081460"/>
                  </a:lnTo>
                  <a:lnTo>
                    <a:pt x="84542" y="1038018"/>
                  </a:lnTo>
                  <a:lnTo>
                    <a:pt x="100100" y="995156"/>
                  </a:lnTo>
                  <a:lnTo>
                    <a:pt x="116877" y="952894"/>
                  </a:lnTo>
                  <a:lnTo>
                    <a:pt x="134853" y="911254"/>
                  </a:lnTo>
                  <a:lnTo>
                    <a:pt x="154005" y="870258"/>
                  </a:lnTo>
                  <a:lnTo>
                    <a:pt x="174314" y="829927"/>
                  </a:lnTo>
                  <a:lnTo>
                    <a:pt x="195756" y="790281"/>
                  </a:lnTo>
                  <a:lnTo>
                    <a:pt x="218311" y="751343"/>
                  </a:lnTo>
                  <a:lnTo>
                    <a:pt x="241958" y="713134"/>
                  </a:lnTo>
                  <a:lnTo>
                    <a:pt x="266675" y="675675"/>
                  </a:lnTo>
                  <a:lnTo>
                    <a:pt x="292441" y="638987"/>
                  </a:lnTo>
                  <a:lnTo>
                    <a:pt x="319234" y="603092"/>
                  </a:lnTo>
                  <a:lnTo>
                    <a:pt x="347034" y="568012"/>
                  </a:lnTo>
                  <a:lnTo>
                    <a:pt x="375818" y="533766"/>
                  </a:lnTo>
                  <a:lnTo>
                    <a:pt x="405566" y="500378"/>
                  </a:lnTo>
                  <a:lnTo>
                    <a:pt x="436256" y="467868"/>
                  </a:lnTo>
                  <a:lnTo>
                    <a:pt x="467867" y="436257"/>
                  </a:lnTo>
                  <a:lnTo>
                    <a:pt x="500377" y="405567"/>
                  </a:lnTo>
                  <a:lnTo>
                    <a:pt x="533766" y="375819"/>
                  </a:lnTo>
                  <a:lnTo>
                    <a:pt x="568011" y="347034"/>
                  </a:lnTo>
                  <a:lnTo>
                    <a:pt x="603092" y="319235"/>
                  </a:lnTo>
                  <a:lnTo>
                    <a:pt x="638987" y="292442"/>
                  </a:lnTo>
                  <a:lnTo>
                    <a:pt x="675674" y="266676"/>
                  </a:lnTo>
                  <a:lnTo>
                    <a:pt x="713133" y="241959"/>
                  </a:lnTo>
                  <a:lnTo>
                    <a:pt x="751343" y="218312"/>
                  </a:lnTo>
                  <a:lnTo>
                    <a:pt x="790280" y="195757"/>
                  </a:lnTo>
                  <a:lnTo>
                    <a:pt x="829926" y="174314"/>
                  </a:lnTo>
                  <a:lnTo>
                    <a:pt x="870257" y="154006"/>
                  </a:lnTo>
                  <a:lnTo>
                    <a:pt x="911254" y="134853"/>
                  </a:lnTo>
                  <a:lnTo>
                    <a:pt x="952893" y="116878"/>
                  </a:lnTo>
                  <a:lnTo>
                    <a:pt x="995155" y="100100"/>
                  </a:lnTo>
                  <a:lnTo>
                    <a:pt x="1038017" y="84542"/>
                  </a:lnTo>
                  <a:lnTo>
                    <a:pt x="1081459" y="70225"/>
                  </a:lnTo>
                  <a:lnTo>
                    <a:pt x="1125459" y="57170"/>
                  </a:lnTo>
                  <a:lnTo>
                    <a:pt x="1169996" y="45399"/>
                  </a:lnTo>
                  <a:lnTo>
                    <a:pt x="1215047" y="34933"/>
                  </a:lnTo>
                  <a:lnTo>
                    <a:pt x="1260593" y="25793"/>
                  </a:lnTo>
                  <a:lnTo>
                    <a:pt x="1306612" y="18000"/>
                  </a:lnTo>
                  <a:lnTo>
                    <a:pt x="1353082" y="11577"/>
                  </a:lnTo>
                  <a:lnTo>
                    <a:pt x="1399982" y="6544"/>
                  </a:lnTo>
                  <a:lnTo>
                    <a:pt x="1447291" y="2922"/>
                  </a:lnTo>
                  <a:lnTo>
                    <a:pt x="1494987" y="734"/>
                  </a:lnTo>
                  <a:lnTo>
                    <a:pt x="1543049" y="0"/>
                  </a:lnTo>
                  <a:lnTo>
                    <a:pt x="1591111" y="734"/>
                  </a:lnTo>
                  <a:lnTo>
                    <a:pt x="1638807" y="2922"/>
                  </a:lnTo>
                  <a:lnTo>
                    <a:pt x="1686116" y="6544"/>
                  </a:lnTo>
                  <a:lnTo>
                    <a:pt x="1733016" y="11577"/>
                  </a:lnTo>
                  <a:lnTo>
                    <a:pt x="1779486" y="18000"/>
                  </a:lnTo>
                  <a:lnTo>
                    <a:pt x="1825504" y="25793"/>
                  </a:lnTo>
                  <a:lnTo>
                    <a:pt x="1871050" y="34933"/>
                  </a:lnTo>
                  <a:lnTo>
                    <a:pt x="1916102" y="45399"/>
                  </a:lnTo>
                  <a:lnTo>
                    <a:pt x="1960639" y="57170"/>
                  </a:lnTo>
                  <a:lnTo>
                    <a:pt x="2004639" y="70225"/>
                  </a:lnTo>
                  <a:lnTo>
                    <a:pt x="2048081" y="84542"/>
                  </a:lnTo>
                  <a:lnTo>
                    <a:pt x="2090943" y="100100"/>
                  </a:lnTo>
                  <a:lnTo>
                    <a:pt x="2133205" y="116878"/>
                  </a:lnTo>
                  <a:lnTo>
                    <a:pt x="2174844" y="134853"/>
                  </a:lnTo>
                  <a:lnTo>
                    <a:pt x="2215841" y="154006"/>
                  </a:lnTo>
                  <a:lnTo>
                    <a:pt x="2256172" y="174314"/>
                  </a:lnTo>
                  <a:lnTo>
                    <a:pt x="2295817" y="195757"/>
                  </a:lnTo>
                  <a:lnTo>
                    <a:pt x="2334755" y="218312"/>
                  </a:lnTo>
                  <a:lnTo>
                    <a:pt x="2372965" y="241959"/>
                  </a:lnTo>
                  <a:lnTo>
                    <a:pt x="2410424" y="266676"/>
                  </a:lnTo>
                  <a:lnTo>
                    <a:pt x="2447111" y="292442"/>
                  </a:lnTo>
                  <a:lnTo>
                    <a:pt x="2483006" y="319235"/>
                  </a:lnTo>
                  <a:lnTo>
                    <a:pt x="2518087" y="347034"/>
                  </a:lnTo>
                  <a:lnTo>
                    <a:pt x="2552332" y="375819"/>
                  </a:lnTo>
                  <a:lnTo>
                    <a:pt x="2585721" y="405567"/>
                  </a:lnTo>
                  <a:lnTo>
                    <a:pt x="2618231" y="436257"/>
                  </a:lnTo>
                  <a:lnTo>
                    <a:pt x="2649842" y="467868"/>
                  </a:lnTo>
                  <a:lnTo>
                    <a:pt x="2680532" y="500378"/>
                  </a:lnTo>
                  <a:lnTo>
                    <a:pt x="2710280" y="533766"/>
                  </a:lnTo>
                  <a:lnTo>
                    <a:pt x="2739064" y="568012"/>
                  </a:lnTo>
                  <a:lnTo>
                    <a:pt x="2766864" y="603092"/>
                  </a:lnTo>
                  <a:lnTo>
                    <a:pt x="2793657" y="638987"/>
                  </a:lnTo>
                  <a:lnTo>
                    <a:pt x="2819423" y="675675"/>
                  </a:lnTo>
                  <a:lnTo>
                    <a:pt x="2844140" y="713134"/>
                  </a:lnTo>
                  <a:lnTo>
                    <a:pt x="2867787" y="751343"/>
                  </a:lnTo>
                  <a:lnTo>
                    <a:pt x="2890342" y="790281"/>
                  </a:lnTo>
                  <a:lnTo>
                    <a:pt x="2911784" y="829927"/>
                  </a:lnTo>
                  <a:lnTo>
                    <a:pt x="2932093" y="870258"/>
                  </a:lnTo>
                  <a:lnTo>
                    <a:pt x="2951245" y="911254"/>
                  </a:lnTo>
                  <a:lnTo>
                    <a:pt x="2969221" y="952894"/>
                  </a:lnTo>
                  <a:lnTo>
                    <a:pt x="2985998" y="995156"/>
                  </a:lnTo>
                  <a:lnTo>
                    <a:pt x="3001556" y="1038018"/>
                  </a:lnTo>
                  <a:lnTo>
                    <a:pt x="3015873" y="1081460"/>
                  </a:lnTo>
                  <a:lnTo>
                    <a:pt x="3028928" y="1125460"/>
                  </a:lnTo>
                  <a:lnTo>
                    <a:pt x="3040699" y="1169996"/>
                  </a:lnTo>
                  <a:lnTo>
                    <a:pt x="3051166" y="1215048"/>
                  </a:lnTo>
                  <a:lnTo>
                    <a:pt x="3060306" y="1260594"/>
                  </a:lnTo>
                  <a:lnTo>
                    <a:pt x="3068098" y="1306613"/>
                  </a:lnTo>
                  <a:lnTo>
                    <a:pt x="3074521" y="1353083"/>
                  </a:lnTo>
                  <a:lnTo>
                    <a:pt x="3079555" y="1399983"/>
                  </a:lnTo>
                  <a:lnTo>
                    <a:pt x="3083176" y="1447291"/>
                  </a:lnTo>
                  <a:lnTo>
                    <a:pt x="3085365" y="1494987"/>
                  </a:lnTo>
                  <a:lnTo>
                    <a:pt x="3086098" y="1543049"/>
                  </a:lnTo>
                  <a:lnTo>
                    <a:pt x="3085365" y="1591111"/>
                  </a:lnTo>
                  <a:lnTo>
                    <a:pt x="3083176" y="1638808"/>
                  </a:lnTo>
                  <a:lnTo>
                    <a:pt x="3079555" y="1686116"/>
                  </a:lnTo>
                  <a:lnTo>
                    <a:pt x="3074521" y="1733016"/>
                  </a:lnTo>
                  <a:lnTo>
                    <a:pt x="3068098" y="1779486"/>
                  </a:lnTo>
                  <a:lnTo>
                    <a:pt x="3060306" y="1825505"/>
                  </a:lnTo>
                  <a:lnTo>
                    <a:pt x="3051166" y="1871051"/>
                  </a:lnTo>
                  <a:lnTo>
                    <a:pt x="3040699" y="1916103"/>
                  </a:lnTo>
                  <a:lnTo>
                    <a:pt x="3028928" y="1960639"/>
                  </a:lnTo>
                  <a:lnTo>
                    <a:pt x="3015873" y="2004639"/>
                  </a:lnTo>
                  <a:lnTo>
                    <a:pt x="3001556" y="2048081"/>
                  </a:lnTo>
                  <a:lnTo>
                    <a:pt x="2985998" y="2090943"/>
                  </a:lnTo>
                  <a:lnTo>
                    <a:pt x="2969221" y="2133205"/>
                  </a:lnTo>
                  <a:lnTo>
                    <a:pt x="2951245" y="2174845"/>
                  </a:lnTo>
                  <a:lnTo>
                    <a:pt x="2932093" y="2215841"/>
                  </a:lnTo>
                  <a:lnTo>
                    <a:pt x="2911784" y="2256172"/>
                  </a:lnTo>
                  <a:lnTo>
                    <a:pt x="2890342" y="2295818"/>
                  </a:lnTo>
                  <a:lnTo>
                    <a:pt x="2867787" y="2334756"/>
                  </a:lnTo>
                  <a:lnTo>
                    <a:pt x="2844140" y="2372965"/>
                  </a:lnTo>
                  <a:lnTo>
                    <a:pt x="2819423" y="2410424"/>
                  </a:lnTo>
                  <a:lnTo>
                    <a:pt x="2793657" y="2447112"/>
                  </a:lnTo>
                  <a:lnTo>
                    <a:pt x="2766864" y="2483006"/>
                  </a:lnTo>
                  <a:lnTo>
                    <a:pt x="2739064" y="2518087"/>
                  </a:lnTo>
                  <a:lnTo>
                    <a:pt x="2710280" y="2552333"/>
                  </a:lnTo>
                  <a:lnTo>
                    <a:pt x="2680532" y="2585721"/>
                  </a:lnTo>
                  <a:lnTo>
                    <a:pt x="2649842" y="2618231"/>
                  </a:lnTo>
                  <a:lnTo>
                    <a:pt x="2618231" y="2649842"/>
                  </a:lnTo>
                  <a:lnTo>
                    <a:pt x="2585721" y="2680532"/>
                  </a:lnTo>
                  <a:lnTo>
                    <a:pt x="2552332" y="2710280"/>
                  </a:lnTo>
                  <a:lnTo>
                    <a:pt x="2518087" y="2739065"/>
                  </a:lnTo>
                  <a:lnTo>
                    <a:pt x="2483006" y="2766864"/>
                  </a:lnTo>
                  <a:lnTo>
                    <a:pt x="2447111" y="2793657"/>
                  </a:lnTo>
                  <a:lnTo>
                    <a:pt x="2410424" y="2819423"/>
                  </a:lnTo>
                  <a:lnTo>
                    <a:pt x="2372965" y="2844140"/>
                  </a:lnTo>
                  <a:lnTo>
                    <a:pt x="2334755" y="2867787"/>
                  </a:lnTo>
                  <a:lnTo>
                    <a:pt x="2295817" y="2890342"/>
                  </a:lnTo>
                  <a:lnTo>
                    <a:pt x="2256172" y="2911785"/>
                  </a:lnTo>
                  <a:lnTo>
                    <a:pt x="2215841" y="2932093"/>
                  </a:lnTo>
                  <a:lnTo>
                    <a:pt x="2174844" y="2951246"/>
                  </a:lnTo>
                  <a:lnTo>
                    <a:pt x="2133205" y="2969221"/>
                  </a:lnTo>
                  <a:lnTo>
                    <a:pt x="2090943" y="2985999"/>
                  </a:lnTo>
                  <a:lnTo>
                    <a:pt x="2048081" y="3001557"/>
                  </a:lnTo>
                  <a:lnTo>
                    <a:pt x="2004639" y="3015874"/>
                  </a:lnTo>
                  <a:lnTo>
                    <a:pt x="1960639" y="3028929"/>
                  </a:lnTo>
                  <a:lnTo>
                    <a:pt x="1916102" y="3040700"/>
                  </a:lnTo>
                  <a:lnTo>
                    <a:pt x="1871050" y="3051166"/>
                  </a:lnTo>
                  <a:lnTo>
                    <a:pt x="1825504" y="3060306"/>
                  </a:lnTo>
                  <a:lnTo>
                    <a:pt x="1779486" y="3068099"/>
                  </a:lnTo>
                  <a:lnTo>
                    <a:pt x="1733016" y="3074522"/>
                  </a:lnTo>
                  <a:lnTo>
                    <a:pt x="1686116" y="3079555"/>
                  </a:lnTo>
                  <a:lnTo>
                    <a:pt x="1638807" y="3083177"/>
                  </a:lnTo>
                  <a:lnTo>
                    <a:pt x="1591111" y="3085365"/>
                  </a:lnTo>
                  <a:lnTo>
                    <a:pt x="1543049" y="30860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73104" y="571468"/>
              <a:ext cx="1808530" cy="1866932"/>
            </a:xfrm>
            <a:prstGeom prst="rect">
              <a:avLst/>
            </a:prstGeom>
          </p:spPr>
        </p:pic>
      </p:grpSp>
      <p:sp>
        <p:nvSpPr>
          <p:cNvPr id="18" name="object 18"/>
          <p:cNvSpPr txBox="1">
            <a:spLocks noGrp="1"/>
          </p:cNvSpPr>
          <p:nvPr>
            <p:ph type="body" idx="1"/>
          </p:nvPr>
        </p:nvSpPr>
        <p:spPr>
          <a:xfrm>
            <a:off x="304800" y="571501"/>
            <a:ext cx="13868400" cy="3831175"/>
          </a:xfrm>
          <a:prstGeom prst="rect">
            <a:avLst/>
          </a:prstGeom>
        </p:spPr>
        <p:txBody>
          <a:bodyPr vert="horz" wrap="square" lIns="0" tIns="14603" rIns="0" bIns="0" rtlCol="0">
            <a:spAutoFit/>
          </a:bodyPr>
          <a:lstStyle/>
          <a:p>
            <a:pPr marL="12699" algn="ctr"/>
            <a:r>
              <a:rPr lang="ru-RU" sz="4400" b="1" dirty="0" smtClean="0">
                <a:solidFill>
                  <a:schemeClr val="tx1"/>
                </a:solidFill>
                <a:latin typeface="Arial Black" pitchFamily="34" charset="0"/>
                <a:cs typeface="Times New Roman"/>
              </a:rPr>
              <a:t>Межмуниципальная стажировка</a:t>
            </a:r>
            <a:endParaRPr lang="ru-RU" sz="4400" b="1" dirty="0">
              <a:solidFill>
                <a:schemeClr val="tx1"/>
              </a:solidFill>
              <a:latin typeface="Arial Black" pitchFamily="34" charset="0"/>
              <a:cs typeface="Times New Roman"/>
            </a:endParaRPr>
          </a:p>
          <a:p>
            <a:pPr marL="12699" algn="ctr"/>
            <a:r>
              <a:rPr lang="ru-RU" sz="4400" b="1" dirty="0" smtClean="0">
                <a:solidFill>
                  <a:schemeClr val="tx1"/>
                </a:solidFill>
                <a:latin typeface="Arial Black" pitchFamily="34" charset="0"/>
                <a:cs typeface="Times New Roman"/>
              </a:rPr>
              <a:t>«</a:t>
            </a:r>
            <a:r>
              <a:rPr lang="ru-RU" sz="4400" b="1" dirty="0" smtClean="0">
                <a:solidFill>
                  <a:schemeClr val="tx1"/>
                </a:solidFill>
                <a:latin typeface="Arial Black" pitchFamily="34" charset="0"/>
              </a:rPr>
              <a:t>Инженерная школа – ранняя профориентация: вчера, сегодня, завтра</a:t>
            </a:r>
            <a:r>
              <a:rPr lang="ru-RU" sz="4400" b="1" dirty="0" smtClean="0">
                <a:solidFill>
                  <a:schemeClr val="tx1"/>
                </a:solidFill>
                <a:latin typeface="Arial Black" pitchFamily="34" charset="0"/>
                <a:cs typeface="Times New Roman"/>
              </a:rPr>
              <a:t>»</a:t>
            </a:r>
          </a:p>
          <a:p>
            <a:pPr marL="12699" algn="ctr"/>
            <a:r>
              <a:rPr lang="ru-RU" sz="3200" dirty="0" smtClean="0">
                <a:solidFill>
                  <a:schemeClr val="tx1"/>
                </a:solidFill>
                <a:latin typeface="Georgia" pitchFamily="18" charset="0"/>
                <a:cs typeface="Times New Roman"/>
              </a:rPr>
              <a:t>- </a:t>
            </a:r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форма практико-ориентированного обучения педагогов, обеспечивающих реализацию модели ранней профориентации обучающихся 6-11 классов, в условиях изучения системы инженерного образования уникальной школы г. Перми</a:t>
            </a:r>
            <a:r>
              <a:rPr lang="ru-RU" sz="2800" b="1" dirty="0" smtClean="0"/>
              <a:t>.</a:t>
            </a:r>
            <a:endParaRPr lang="ru-RU" sz="2800" b="1" dirty="0">
              <a:solidFill>
                <a:schemeClr val="tx1"/>
              </a:solidFill>
              <a:latin typeface="Georgia" pitchFamily="18" charset="0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20356" y="4023284"/>
            <a:ext cx="10036175" cy="1003935"/>
          </a:xfrm>
          <a:prstGeom prst="rect">
            <a:avLst/>
          </a:prstGeom>
        </p:spPr>
        <p:txBody>
          <a:bodyPr vert="horz" wrap="square" lIns="0" tIns="14603" rIns="0" bIns="0" rtlCol="0">
            <a:spAutoFit/>
          </a:bodyPr>
          <a:lstStyle/>
          <a:p>
            <a:pPr marL="12699">
              <a:spcBef>
                <a:spcPts val="114"/>
              </a:spcBef>
            </a:pPr>
            <a:endParaRPr sz="6400">
              <a:latin typeface="Lucida Sans Unicode"/>
              <a:cs typeface="Lucida Sans Unicode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16977" y="6651711"/>
            <a:ext cx="6059805" cy="532130"/>
          </a:xfrm>
          <a:prstGeom prst="rect">
            <a:avLst/>
          </a:prstGeom>
        </p:spPr>
        <p:txBody>
          <a:bodyPr vert="horz" wrap="square" lIns="0" tIns="15239" rIns="0" bIns="0" rtlCol="0">
            <a:spAutoFit/>
          </a:bodyPr>
          <a:lstStyle/>
          <a:p>
            <a:pPr marL="12699">
              <a:spcBef>
                <a:spcPts val="120"/>
              </a:spcBef>
            </a:pPr>
            <a:endParaRPr sz="3300">
              <a:latin typeface="Trebuchet MS"/>
              <a:cs typeface="Trebuchet MS"/>
            </a:endParaRPr>
          </a:p>
        </p:txBody>
      </p:sp>
      <p:pic>
        <p:nvPicPr>
          <p:cNvPr id="23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16230" y="2285980"/>
            <a:ext cx="2214578" cy="238495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30544" y="4714872"/>
            <a:ext cx="1672743" cy="1209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6552481" y="9563101"/>
            <a:ext cx="2284586" cy="461657"/>
          </a:xfrm>
          <a:prstGeom prst="rect">
            <a:avLst/>
          </a:prstGeom>
          <a:noFill/>
        </p:spPr>
        <p:txBody>
          <a:bodyPr wrap="none" lIns="91433" tIns="45716" rIns="91433" bIns="45716" rtlCol="0">
            <a:spAutoFit/>
          </a:bodyPr>
          <a:lstStyle/>
          <a:p>
            <a:pPr algn="r"/>
            <a:r>
              <a:rPr lang="ru-RU" sz="2400" dirty="0" smtClean="0">
                <a:latin typeface="Georgia" pitchFamily="18" charset="0"/>
              </a:rPr>
              <a:t>г. Пермь, </a:t>
            </a:r>
            <a:r>
              <a:rPr lang="ru-RU" sz="2400" dirty="0">
                <a:latin typeface="Georgia" pitchFamily="18" charset="0"/>
              </a:rPr>
              <a:t>2024</a:t>
            </a:r>
          </a:p>
        </p:txBody>
      </p:sp>
      <p:pic>
        <p:nvPicPr>
          <p:cNvPr id="1028" name="Picture 4" descr="https://fs02.rchuv.ru/rchuv23/chrio/activities/2023/329459ab-5559-4451-9993-5b151a930a1d/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0393" y="4714872"/>
            <a:ext cx="7027415" cy="468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s://papik.pro/uploads/posts/2023-02/1675581650_papik-pro-p-permskii-medved-risunok-4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01982" y="8429648"/>
            <a:ext cx="1485836" cy="1628712"/>
          </a:xfrm>
          <a:prstGeom prst="rect">
            <a:avLst/>
          </a:prstGeom>
          <a:noFill/>
        </p:spPr>
      </p:pic>
      <p:pic>
        <p:nvPicPr>
          <p:cNvPr id="16" name="Рисунок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073354" y="6286508"/>
            <a:ext cx="2319350" cy="159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029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0400" y="495300"/>
            <a:ext cx="14454484" cy="1477328"/>
          </a:xfrm>
        </p:spPr>
        <p:txBody>
          <a:bodyPr/>
          <a:lstStyle/>
          <a:p>
            <a:r>
              <a:rPr lang="ru-RU" sz="4800" b="1" dirty="0" smtClean="0">
                <a:solidFill>
                  <a:srgbClr val="007033"/>
                </a:solidFill>
                <a:latin typeface="Georgia" pitchFamily="18" charset="0"/>
              </a:rPr>
              <a:t>Участие </a:t>
            </a:r>
            <a:r>
              <a:rPr lang="ru-RU" sz="4800" b="1" dirty="0">
                <a:solidFill>
                  <a:srgbClr val="007033"/>
                </a:solidFill>
                <a:latin typeface="Georgia" pitchFamily="18" charset="0"/>
              </a:rPr>
              <a:t>школ </a:t>
            </a:r>
            <a:r>
              <a:rPr lang="ru-RU" sz="4800" b="1" dirty="0" smtClean="0">
                <a:solidFill>
                  <a:srgbClr val="007033"/>
                </a:solidFill>
                <a:latin typeface="Georgia" pitchFamily="18" charset="0"/>
              </a:rPr>
              <a:t>стажировки в Федеральном проекте «Билет в будущее»</a:t>
            </a:r>
            <a:endParaRPr lang="ru-RU" sz="4800" b="1" dirty="0">
              <a:solidFill>
                <a:srgbClr val="007033"/>
              </a:solidFill>
              <a:latin typeface="Georgia" pitchFamily="18" charset="0"/>
            </a:endParaRPr>
          </a:p>
        </p:txBody>
      </p:sp>
      <p:pic>
        <p:nvPicPr>
          <p:cNvPr id="3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4375" y="4143699"/>
            <a:ext cx="1999605" cy="1999605"/>
          </a:xfrm>
          <a:prstGeom prst="rect">
            <a:avLst/>
          </a:prstGeom>
        </p:spPr>
      </p:pic>
      <p:sp>
        <p:nvSpPr>
          <p:cNvPr id="8" name="object 3"/>
          <p:cNvSpPr txBox="1">
            <a:spLocks noGrp="1"/>
          </p:cNvSpPr>
          <p:nvPr>
            <p:ph type="ftr" sz="quarter" idx="5"/>
          </p:nvPr>
        </p:nvSpPr>
        <p:spPr>
          <a:xfrm>
            <a:off x="17054309" y="9581977"/>
            <a:ext cx="217805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lang="ru-RU" spc="-5" dirty="0" smtClean="0"/>
              <a:t>3</a:t>
            </a:r>
            <a:endParaRPr spc="-5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2643142" y="2143104"/>
          <a:ext cx="12215898" cy="7215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644726" y="1643038"/>
          <a:ext cx="3286148" cy="3518554"/>
        </p:xfrm>
        <a:graphic>
          <a:graphicData uri="http://schemas.openxmlformats.org/drawingml/2006/table">
            <a:tbl>
              <a:tblPr/>
              <a:tblGrid>
                <a:gridCol w="3286148"/>
              </a:tblGrid>
              <a:tr h="785818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Березники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5792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Добрянка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5792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Пермский МО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896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Пермь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5792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Чайковский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896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Чусовой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4375" y="4143697"/>
            <a:ext cx="1999605" cy="199960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357258" y="876300"/>
            <a:ext cx="16321142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7935" algn="l">
              <a:lnSpc>
                <a:spcPct val="100000"/>
              </a:lnSpc>
              <a:spcBef>
                <a:spcPts val="100"/>
              </a:spcBef>
            </a:pPr>
            <a:r>
              <a:rPr lang="ru-RU" sz="4800" b="1" dirty="0" smtClean="0">
                <a:solidFill>
                  <a:srgbClr val="007033"/>
                </a:solidFill>
                <a:latin typeface="Georgia" pitchFamily="18" charset="0"/>
              </a:rPr>
              <a:t>Задачи проекта в 2024 году: </a:t>
            </a:r>
            <a:r>
              <a:rPr lang="ru-RU" sz="4800" b="1" dirty="0" smtClean="0">
                <a:solidFill>
                  <a:srgbClr val="007033"/>
                </a:solidFill>
                <a:latin typeface="Georgia" pitchFamily="18" charset="0"/>
              </a:rPr>
              <a:t>это </a:t>
            </a:r>
            <a:r>
              <a:rPr lang="ru-RU" sz="4800" b="1" dirty="0" smtClean="0">
                <a:solidFill>
                  <a:srgbClr val="007033"/>
                </a:solidFill>
                <a:latin typeface="Georgia" pitchFamily="18" charset="0"/>
              </a:rPr>
              <a:t>возможность </a:t>
            </a:r>
            <a:endParaRPr sz="4800" b="1" dirty="0">
              <a:solidFill>
                <a:srgbClr val="007033"/>
              </a:solidFill>
              <a:latin typeface="Georgia" pitchFamily="18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lang="ru-RU" spc="-5" dirty="0" smtClean="0"/>
              <a:t>7</a:t>
            </a:r>
            <a:endParaRPr spc="-5" dirty="0"/>
          </a:p>
        </p:txBody>
      </p:sp>
      <p:sp>
        <p:nvSpPr>
          <p:cNvPr id="9" name="TextBox 8"/>
          <p:cNvSpPr txBox="1"/>
          <p:nvPr/>
        </p:nvSpPr>
        <p:spPr>
          <a:xfrm>
            <a:off x="2643142" y="1857352"/>
            <a:ext cx="15502047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Georgia" pitchFamily="18" charset="0"/>
              </a:rPr>
              <a:t>р</a:t>
            </a:r>
            <a:r>
              <a:rPr lang="ru-RU" sz="3600" b="1" dirty="0" smtClean="0">
                <a:latin typeface="Georgia" pitchFamily="18" charset="0"/>
              </a:rPr>
              <a:t>егистрации </a:t>
            </a:r>
            <a:r>
              <a:rPr lang="ru-RU" sz="3600" b="1" dirty="0" smtClean="0">
                <a:latin typeface="Georgia" pitchFamily="18" charset="0"/>
              </a:rPr>
              <a:t>с апреля 2024 г. новых школ </a:t>
            </a:r>
            <a:r>
              <a:rPr lang="ru-RU" sz="3600" b="1" dirty="0">
                <a:latin typeface="Georgia" pitchFamily="18" charset="0"/>
              </a:rPr>
              <a:t>и </a:t>
            </a:r>
            <a:r>
              <a:rPr lang="ru-RU" sz="3600" b="1" dirty="0" smtClean="0">
                <a:latin typeface="Georgia" pitchFamily="18" charset="0"/>
              </a:rPr>
              <a:t>педагогов-навигаторов в проекте «Билет в будущее</a:t>
            </a:r>
            <a:r>
              <a:rPr lang="ru-RU" sz="3600" b="1" dirty="0" smtClean="0">
                <a:latin typeface="Georgia" pitchFamily="18" charset="0"/>
              </a:rPr>
              <a:t>»; </a:t>
            </a:r>
            <a:endParaRPr lang="ru-RU" sz="3600" b="1" dirty="0" smtClean="0"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Georgia" pitchFamily="18" charset="0"/>
              </a:rPr>
              <a:t>о</a:t>
            </a:r>
            <a:r>
              <a:rPr lang="ru-RU" sz="3600" b="1" dirty="0" smtClean="0">
                <a:latin typeface="Georgia" pitchFamily="18" charset="0"/>
              </a:rPr>
              <a:t>бучения </a:t>
            </a:r>
            <a:r>
              <a:rPr lang="ru-RU" sz="3600" b="1" dirty="0" smtClean="0">
                <a:latin typeface="Georgia" pitchFamily="18" charset="0"/>
              </a:rPr>
              <a:t>педагогов-навигаторов  на КПК 72 час/36 час. (требование основного уровня </a:t>
            </a:r>
            <a:r>
              <a:rPr lang="ru-RU" sz="3600" b="1" dirty="0" err="1" smtClean="0">
                <a:latin typeface="Georgia" pitchFamily="18" charset="0"/>
              </a:rPr>
              <a:t>профминимума</a:t>
            </a:r>
            <a:r>
              <a:rPr lang="ru-RU" sz="3600" b="1" dirty="0" smtClean="0">
                <a:latin typeface="Georgia" pitchFamily="18" charset="0"/>
              </a:rPr>
              <a:t>); </a:t>
            </a:r>
            <a:endParaRPr lang="ru-RU" sz="3600" b="1" dirty="0" smtClean="0"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Georgia" pitchFamily="18" charset="0"/>
              </a:rPr>
              <a:t>дополнения</a:t>
            </a:r>
            <a:r>
              <a:rPr lang="ru-RU" sz="3600" b="1" dirty="0" smtClean="0">
                <a:latin typeface="Georgia" pitchFamily="18" charset="0"/>
              </a:rPr>
              <a:t>/обновления списка </a:t>
            </a:r>
            <a:r>
              <a:rPr lang="ru-RU" sz="3600" b="1" dirty="0" smtClean="0">
                <a:latin typeface="Georgia" pitchFamily="18" charset="0"/>
              </a:rPr>
              <a:t>учеников в закрытом контуре </a:t>
            </a:r>
            <a:r>
              <a:rPr lang="ru-RU" sz="3600" b="1" dirty="0" smtClean="0">
                <a:latin typeface="Georgia" pitchFamily="18" charset="0"/>
              </a:rPr>
              <a:t>платформы БВБ с оформлений личного кабинета;</a:t>
            </a:r>
            <a:endParaRPr lang="ru-RU" sz="3600" b="1" dirty="0" smtClean="0"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Georgia" pitchFamily="18" charset="0"/>
              </a:rPr>
              <a:t>участия педагогов-навигаторов и учеников,  </a:t>
            </a:r>
            <a:r>
              <a:rPr lang="ru-RU" sz="3600" b="1" dirty="0" smtClean="0">
                <a:latin typeface="Georgia" pitchFamily="18" charset="0"/>
              </a:rPr>
              <a:t>зарегистрированных на платформе БВБ, в мероприятиях проекта</a:t>
            </a:r>
            <a:r>
              <a:rPr lang="ru-RU" sz="3600" b="1" dirty="0" smtClean="0">
                <a:latin typeface="Georgia" pitchFamily="18" charset="0"/>
              </a:rPr>
              <a:t>, </a:t>
            </a:r>
            <a:r>
              <a:rPr lang="ru-RU" sz="3600" b="1" dirty="0" err="1" smtClean="0">
                <a:latin typeface="Georgia" pitchFamily="18" charset="0"/>
              </a:rPr>
              <a:t>профпробах</a:t>
            </a:r>
            <a:r>
              <a:rPr lang="ru-RU" sz="3600" b="1" dirty="0" smtClean="0">
                <a:latin typeface="Georgia" pitchFamily="18" charset="0"/>
              </a:rPr>
              <a:t>, </a:t>
            </a:r>
            <a:r>
              <a:rPr lang="ru-RU" sz="3600" b="1" dirty="0" err="1" smtClean="0">
                <a:latin typeface="Georgia" pitchFamily="18" charset="0"/>
              </a:rPr>
              <a:t>мультимедийной</a:t>
            </a:r>
            <a:r>
              <a:rPr lang="ru-RU" sz="3600" b="1" dirty="0" smtClean="0">
                <a:latin typeface="Georgia" pitchFamily="18" charset="0"/>
              </a:rPr>
              <a:t> выставке исторического парка </a:t>
            </a:r>
            <a:r>
              <a:rPr lang="ru-RU" sz="3600" b="1" dirty="0" smtClean="0">
                <a:latin typeface="Georgia" pitchFamily="18" charset="0"/>
              </a:rPr>
              <a:t>«Россия  - моя история</a:t>
            </a:r>
            <a:r>
              <a:rPr lang="ru-RU" sz="3600" b="1" dirty="0" smtClean="0">
                <a:latin typeface="Georgia" pitchFamily="18" charset="0"/>
              </a:rPr>
              <a:t>»;</a:t>
            </a:r>
            <a:endParaRPr lang="ru-RU" sz="3600" b="1" dirty="0" smtClean="0"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Georgia" pitchFamily="18" charset="0"/>
              </a:rPr>
              <a:t>н</a:t>
            </a:r>
            <a:r>
              <a:rPr lang="ru-RU" sz="3600" b="1" dirty="0" smtClean="0">
                <a:latin typeface="Georgia" pitchFamily="18" charset="0"/>
              </a:rPr>
              <a:t>аполнения </a:t>
            </a:r>
            <a:r>
              <a:rPr lang="ru-RU" sz="3600" b="1" dirty="0" smtClean="0">
                <a:latin typeface="Georgia" pitchFamily="18" charset="0"/>
              </a:rPr>
              <a:t>занятий «Россия – мои горизонты» региональным содержанием (до 50% от всех занятий</a:t>
            </a:r>
            <a:r>
              <a:rPr lang="ru-RU" sz="3600" b="1" dirty="0" smtClean="0">
                <a:latin typeface="Georgia" pitchFamily="18" charset="0"/>
              </a:rPr>
              <a:t>);</a:t>
            </a:r>
            <a:endParaRPr lang="ru-RU" sz="3600" b="1" dirty="0" smtClean="0"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Georgia" pitchFamily="18" charset="0"/>
              </a:rPr>
              <a:t>н</a:t>
            </a:r>
            <a:r>
              <a:rPr lang="ru-RU" sz="3600" b="1" dirty="0" smtClean="0">
                <a:latin typeface="Georgia" pitchFamily="18" charset="0"/>
              </a:rPr>
              <a:t>аполнение практико-ориентированного модуля </a:t>
            </a:r>
            <a:r>
              <a:rPr lang="ru-RU" sz="3600" b="1" dirty="0" err="1" smtClean="0">
                <a:latin typeface="Georgia" pitchFamily="18" charset="0"/>
              </a:rPr>
              <a:t>профминимума</a:t>
            </a:r>
            <a:r>
              <a:rPr lang="ru-RU" sz="3600" b="1" dirty="0" smtClean="0">
                <a:latin typeface="Georgia" pitchFamily="18" charset="0"/>
              </a:rPr>
              <a:t> активными формами профориентации вместе с партнерами проекта.</a:t>
            </a:r>
            <a:endParaRPr lang="ru-RU" sz="3600" b="1" dirty="0" smtClean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944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4375" y="4143697"/>
            <a:ext cx="1999605" cy="199960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57324" y="571500"/>
            <a:ext cx="16144988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7935" algn="ctr">
              <a:lnSpc>
                <a:spcPct val="100000"/>
              </a:lnSpc>
              <a:spcBef>
                <a:spcPts val="100"/>
              </a:spcBef>
            </a:pPr>
            <a:r>
              <a:rPr lang="ru-RU" sz="4000" b="1" dirty="0" smtClean="0">
                <a:solidFill>
                  <a:srgbClr val="007033"/>
                </a:solidFill>
                <a:latin typeface="+mn-lt"/>
              </a:rPr>
              <a:t>Проектные замыслы муниципальных практик </a:t>
            </a:r>
            <a:r>
              <a:rPr lang="ru-RU" sz="4000" b="1" dirty="0" smtClean="0">
                <a:solidFill>
                  <a:srgbClr val="007033"/>
                </a:solidFill>
                <a:latin typeface="+mn-lt"/>
              </a:rPr>
              <a:t>профориентации навигаторов Ассоциации муниципальных образований Запад: </a:t>
            </a:r>
            <a:br>
              <a:rPr lang="ru-RU" sz="4000" b="1" dirty="0" smtClean="0">
                <a:solidFill>
                  <a:srgbClr val="007033"/>
                </a:solidFill>
                <a:latin typeface="+mn-lt"/>
              </a:rPr>
            </a:br>
            <a:r>
              <a:rPr lang="ru-RU" sz="4000" b="1" dirty="0" smtClean="0">
                <a:solidFill>
                  <a:srgbClr val="007033"/>
                </a:solidFill>
                <a:latin typeface="+mn-lt"/>
              </a:rPr>
              <a:t>новые </a:t>
            </a:r>
            <a:r>
              <a:rPr lang="ru-RU" sz="4000" b="1" dirty="0" smtClean="0">
                <a:solidFill>
                  <a:srgbClr val="007033"/>
                </a:solidFill>
                <a:latin typeface="+mn-lt"/>
              </a:rPr>
              <a:t>смыслы  смелые решения </a:t>
            </a:r>
            <a:endParaRPr sz="4000" b="1" dirty="0">
              <a:solidFill>
                <a:srgbClr val="007033"/>
              </a:solidFill>
              <a:latin typeface="+mn-lt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lang="ru-RU" spc="-5" dirty="0" smtClean="0"/>
              <a:t>7</a:t>
            </a:r>
            <a:endParaRPr spc="-5" dirty="0"/>
          </a:p>
        </p:txBody>
      </p:sp>
      <p:sp>
        <p:nvSpPr>
          <p:cNvPr id="9" name="TextBox 8"/>
          <p:cNvSpPr txBox="1"/>
          <p:nvPr/>
        </p:nvSpPr>
        <p:spPr>
          <a:xfrm>
            <a:off x="2590800" y="3199031"/>
            <a:ext cx="1562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-</a:t>
            </a:r>
            <a:endParaRPr lang="ru-RU" sz="3600" b="1" dirty="0">
              <a:latin typeface="Georgia" pitchFamily="18" charset="0"/>
            </a:endParaRPr>
          </a:p>
          <a:p>
            <a:endParaRPr lang="ru-RU" sz="3600" b="1" dirty="0" smtClean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580" y="2714608"/>
            <a:ext cx="1557342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4000" b="1" dirty="0" err="1" smtClean="0"/>
              <a:t>Промтур</a:t>
            </a:r>
            <a:r>
              <a:rPr lang="ru-RU" sz="4000" b="1" dirty="0" smtClean="0"/>
              <a:t> и промышленные экскурсии  "От металла до фанеры" в Нытве</a:t>
            </a:r>
          </a:p>
          <a:p>
            <a:pPr marL="742950" indent="-742950">
              <a:buAutoNum type="arabicPeriod"/>
            </a:pPr>
            <a:r>
              <a:rPr lang="ru-RU" sz="4000" b="1" dirty="0" err="1" smtClean="0"/>
              <a:t>Профмарафон</a:t>
            </a:r>
            <a:r>
              <a:rPr lang="ru-RU" sz="4000" b="1" dirty="0" smtClean="0"/>
              <a:t> профессий «Я знаю округ будет»  в Очере</a:t>
            </a:r>
          </a:p>
          <a:p>
            <a:pPr marL="742950" indent="-742950">
              <a:buAutoNum type="arabicPeriod"/>
            </a:pPr>
            <a:r>
              <a:rPr lang="ru-RU" sz="4000" b="1" dirty="0" smtClean="0"/>
              <a:t>Родительская и ремесленная мастерская "Хочу и учу" в Верещагино</a:t>
            </a:r>
          </a:p>
          <a:p>
            <a:pPr marL="742950" indent="-742950">
              <a:buAutoNum type="arabicPeriod"/>
            </a:pPr>
            <a:r>
              <a:rPr lang="ru-RU" sz="4000" b="1" dirty="0" smtClean="0"/>
              <a:t> </a:t>
            </a:r>
            <a:r>
              <a:rPr lang="ru-RU" sz="4000" b="1" dirty="0" err="1" smtClean="0"/>
              <a:t>Профориентационная</a:t>
            </a:r>
            <a:r>
              <a:rPr lang="ru-RU" sz="4000" b="1" dirty="0" smtClean="0"/>
              <a:t> игра «Мы в профессии!» в Оханске </a:t>
            </a:r>
          </a:p>
          <a:p>
            <a:pPr marL="742950" indent="-742950">
              <a:buAutoNum type="arabicPeriod"/>
            </a:pPr>
            <a:r>
              <a:rPr lang="ru-RU" sz="4000" b="1" dirty="0" smtClean="0"/>
              <a:t>Свой Атлас профессий появится в Карагае</a:t>
            </a:r>
          </a:p>
          <a:p>
            <a:pPr marL="742950" indent="-742950">
              <a:buAutoNum type="arabicPeriod"/>
            </a:pPr>
            <a:r>
              <a:rPr lang="ru-RU" sz="4000" b="1" dirty="0" smtClean="0"/>
              <a:t>Фестивали профессии «Океан возможностей» в </a:t>
            </a:r>
            <a:r>
              <a:rPr lang="ru-RU" sz="4000" b="1" dirty="0" err="1" smtClean="0"/>
              <a:t>Сиве</a:t>
            </a:r>
            <a:r>
              <a:rPr lang="ru-RU" sz="4000" b="1" dirty="0" smtClean="0"/>
              <a:t>, Частых, Большой Соснове</a:t>
            </a:r>
          </a:p>
          <a:p>
            <a:pPr marL="742950" indent="-742950">
              <a:buAutoNum type="arabicPeriod"/>
            </a:pPr>
            <a:r>
              <a:rPr lang="ru-RU" sz="4000" b="1" dirty="0" smtClean="0"/>
              <a:t>Семейный форум в Ильинском «Профориентация: сила в единстве»</a:t>
            </a:r>
          </a:p>
        </p:txBody>
      </p:sp>
    </p:spTree>
    <p:extLst>
      <p:ext uri="{BB962C8B-B14F-4D97-AF65-F5344CB8AC3E}">
        <p14:creationId xmlns:p14="http://schemas.microsoft.com/office/powerpoint/2010/main" xmlns="" val="388372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3316" y="187746"/>
            <a:ext cx="14840302" cy="123110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7033"/>
                </a:solidFill>
              </a:rPr>
              <a:t>Выводы</a:t>
            </a:r>
            <a:r>
              <a:rPr lang="ru-RU" sz="4000" b="1" dirty="0" smtClean="0">
                <a:solidFill>
                  <a:srgbClr val="003A1A"/>
                </a:solidFill>
              </a:rPr>
              <a:t> </a:t>
            </a:r>
            <a:r>
              <a:rPr lang="ru-RU" sz="4000" b="1" dirty="0" smtClean="0">
                <a:solidFill>
                  <a:srgbClr val="007033"/>
                </a:solidFill>
              </a:rPr>
              <a:t>по итогам </a:t>
            </a:r>
            <a:r>
              <a:rPr lang="ru-RU" sz="4000" b="1" dirty="0" smtClean="0">
                <a:solidFill>
                  <a:srgbClr val="007033"/>
                </a:solidFill>
              </a:rPr>
              <a:t>стажировки: </a:t>
            </a:r>
            <a:r>
              <a:rPr lang="ru-RU" sz="4000" b="1" dirty="0" smtClean="0">
                <a:solidFill>
                  <a:srgbClr val="007033"/>
                </a:solidFill>
              </a:rPr>
              <a:t>продвинутый уровень в реализации </a:t>
            </a:r>
            <a:r>
              <a:rPr lang="ru-RU" sz="4000" b="1" dirty="0" err="1" smtClean="0">
                <a:solidFill>
                  <a:srgbClr val="007033"/>
                </a:solidFill>
              </a:rPr>
              <a:t>профминимума</a:t>
            </a:r>
            <a:r>
              <a:rPr lang="ru-RU" sz="4000" b="1" dirty="0" smtClean="0">
                <a:solidFill>
                  <a:srgbClr val="007033"/>
                </a:solidFill>
              </a:rPr>
              <a:t> будет обеспечен, если </a:t>
            </a:r>
            <a:endParaRPr lang="ru-RU" sz="4000" b="1" dirty="0">
              <a:solidFill>
                <a:srgbClr val="00703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1704" y="1857352"/>
            <a:ext cx="15502046" cy="797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b="1" dirty="0" smtClean="0"/>
              <a:t>Организовано профессиональное обучение. Обучающиеся с 14 лет имеют возможность получить первую профессию с выдачей подтверждающего документа </a:t>
            </a:r>
            <a:r>
              <a:rPr lang="ru-RU" sz="3200" dirty="0" smtClean="0"/>
              <a:t>(справки </a:t>
            </a:r>
            <a:r>
              <a:rPr lang="ru-RU" sz="3200" b="1" dirty="0" smtClean="0"/>
              <a:t>- </a:t>
            </a:r>
            <a:r>
              <a:rPr lang="ru-RU" sz="3200" dirty="0" smtClean="0"/>
              <a:t>КГАУ </a:t>
            </a:r>
            <a:r>
              <a:rPr lang="ru-RU" sz="3200" dirty="0" smtClean="0"/>
              <a:t>«</a:t>
            </a:r>
            <a:r>
              <a:rPr lang="ru-RU" sz="3200" dirty="0" smtClean="0"/>
              <a:t>Центр опережающей профессиональной подготовки </a:t>
            </a:r>
            <a:r>
              <a:rPr lang="ru-RU" sz="3200" dirty="0" smtClean="0"/>
              <a:t>Пермского </a:t>
            </a:r>
            <a:r>
              <a:rPr lang="ru-RU" sz="3200" dirty="0" smtClean="0"/>
              <a:t>края» - </a:t>
            </a:r>
            <a:r>
              <a:rPr lang="en-US" sz="3200" dirty="0" smtClean="0">
                <a:hlinkClick r:id="rId2"/>
              </a:rPr>
              <a:t>https://copp59.ru</a:t>
            </a:r>
            <a:r>
              <a:rPr lang="en-US" sz="3200" dirty="0" smtClean="0">
                <a:hlinkClick r:id="rId2"/>
              </a:rPr>
              <a:t>/</a:t>
            </a:r>
            <a:r>
              <a:rPr lang="ru-RU" sz="3200" dirty="0" smtClean="0"/>
              <a:t> </a:t>
            </a:r>
          </a:p>
          <a:p>
            <a:pPr marL="514350" indent="-514350">
              <a:buAutoNum type="arabicPeriod"/>
            </a:pPr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П</a:t>
            </a:r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рактико-ориентированный модуль </a:t>
            </a:r>
            <a:r>
              <a:rPr lang="ru-RU" sz="3200" b="1" dirty="0" err="1" smtClean="0">
                <a:latin typeface="Calibri" pitchFamily="34" charset="0"/>
                <a:cs typeface="Calibri" pitchFamily="34" charset="0"/>
              </a:rPr>
              <a:t>профминимума</a:t>
            </a:r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обеспечен активными </a:t>
            </a:r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формами </a:t>
            </a:r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профориентации не менее 18 часов за учебный год </a:t>
            </a:r>
            <a:r>
              <a:rPr lang="ru-RU" sz="3200" dirty="0" smtClean="0">
                <a:latin typeface="Calibri" pitchFamily="34" charset="0"/>
                <a:cs typeface="Calibri" pitchFamily="34" charset="0"/>
              </a:rPr>
              <a:t>(на примере Инженерной школы – это выбор профильных курсов внеурочной деятельности  или дополнительного образования из 120 </a:t>
            </a:r>
            <a:r>
              <a:rPr lang="ru-RU" sz="3200" dirty="0" err="1" smtClean="0">
                <a:latin typeface="Calibri" pitchFamily="34" charset="0"/>
                <a:cs typeface="Calibri" pitchFamily="34" charset="0"/>
              </a:rPr>
              <a:t>профпроб</a:t>
            </a:r>
            <a:r>
              <a:rPr lang="ru-RU" sz="3200" dirty="0" smtClean="0">
                <a:latin typeface="Calibri" pitchFamily="34" charset="0"/>
                <a:cs typeface="Calibri" pitchFamily="34" charset="0"/>
              </a:rPr>
              <a:t> для инженерных 8 классов, для 9 классов – </a:t>
            </a:r>
            <a:r>
              <a:rPr lang="ru-RU" sz="3200" dirty="0" err="1" smtClean="0">
                <a:latin typeface="Calibri" pitchFamily="34" charset="0"/>
                <a:cs typeface="Calibri" pitchFamily="34" charset="0"/>
              </a:rPr>
              <a:t>профпробы</a:t>
            </a:r>
            <a:r>
              <a:rPr lang="ru-RU" sz="3200" dirty="0" smtClean="0">
                <a:latin typeface="Calibri" pitchFamily="34" charset="0"/>
                <a:cs typeface="Calibri" pitchFamily="34" charset="0"/>
              </a:rPr>
              <a:t> на площадке 4 СПО, 10-11 классы - </a:t>
            </a:r>
            <a:r>
              <a:rPr lang="ru-RU" sz="3200" dirty="0" err="1" smtClean="0">
                <a:latin typeface="Calibri" pitchFamily="34" charset="0"/>
                <a:cs typeface="Calibri" pitchFamily="34" charset="0"/>
              </a:rPr>
              <a:t>профпробы</a:t>
            </a:r>
            <a:r>
              <a:rPr lang="ru-RU" sz="3200" dirty="0" smtClean="0">
                <a:latin typeface="Calibri" pitchFamily="34" charset="0"/>
                <a:cs typeface="Calibri" pitchFamily="34" charset="0"/>
              </a:rPr>
              <a:t> на площадке </a:t>
            </a:r>
            <a:r>
              <a:rPr lang="ru-RU" sz="3200" dirty="0" smtClean="0">
                <a:latin typeface="Calibri" pitchFamily="34" charset="0"/>
                <a:cs typeface="Calibri" pitchFamily="34" charset="0"/>
              </a:rPr>
              <a:t> НПО «Искра», ПНИПУ), ПРОФОРИЕНТАЦИОННЫЕ ПРОГРАММЫ КАНИКУЛЯРНОГО ОТДЫХА</a:t>
            </a:r>
          </a:p>
          <a:p>
            <a:pPr marL="514350" indent="-514350">
              <a:buAutoNum type="arabicPeriod"/>
            </a:pPr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Статус уникальной школы, наличие профильных/</a:t>
            </a:r>
            <a:r>
              <a:rPr lang="ru-RU" sz="3200" b="1" dirty="0" err="1" smtClean="0">
                <a:latin typeface="Calibri" pitchFamily="34" charset="0"/>
                <a:cs typeface="Calibri" pitchFamily="34" charset="0"/>
              </a:rPr>
              <a:t>предпрофильных</a:t>
            </a:r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 классов (</a:t>
            </a:r>
            <a:r>
              <a:rPr lang="ru-RU" sz="3200" dirty="0" smtClean="0"/>
              <a:t>инженерные</a:t>
            </a:r>
            <a:r>
              <a:rPr lang="ru-RU" sz="3200" dirty="0" smtClean="0"/>
              <a:t>, медицинские, космические, </a:t>
            </a:r>
            <a:r>
              <a:rPr lang="ru-RU" sz="3200" dirty="0" err="1" smtClean="0"/>
              <a:t>информационнотехнологические</a:t>
            </a:r>
            <a:r>
              <a:rPr lang="ru-RU" sz="3200" dirty="0" smtClean="0"/>
              <a:t> (IT), </a:t>
            </a:r>
            <a:r>
              <a:rPr lang="ru-RU" sz="3200" dirty="0" smtClean="0"/>
              <a:t>педагогические, предпринимательские </a:t>
            </a:r>
            <a:r>
              <a:rPr lang="ru-RU" sz="3200" dirty="0" smtClean="0"/>
              <a:t>и другие классы) </a:t>
            </a:r>
            <a:r>
              <a:rPr lang="ru-RU" sz="3200" dirty="0" smtClean="0">
                <a:latin typeface="Calibri" pitchFamily="34" charset="0"/>
                <a:cs typeface="Calibri" pitchFamily="34" charset="0"/>
              </a:rPr>
              <a:t>подтверждается приказами Министерства образования и науки и/или Управления образования муниципальных органов исполнительной власти.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4375" y="4143697"/>
            <a:ext cx="1999605" cy="199960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43200" y="876300"/>
            <a:ext cx="149352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7935" algn="ctr">
              <a:lnSpc>
                <a:spcPct val="100000"/>
              </a:lnSpc>
              <a:spcBef>
                <a:spcPts val="100"/>
              </a:spcBef>
            </a:pPr>
            <a:r>
              <a:rPr lang="ru-RU" sz="4800" b="1" dirty="0" smtClean="0">
                <a:solidFill>
                  <a:srgbClr val="007033"/>
                </a:solidFill>
                <a:latin typeface="Georgia" pitchFamily="18" charset="0"/>
              </a:rPr>
              <a:t>Подводим итоги: </a:t>
            </a:r>
            <a:endParaRPr sz="4800" b="1" dirty="0">
              <a:solidFill>
                <a:srgbClr val="007033"/>
              </a:solidFill>
              <a:latin typeface="Georgia" pitchFamily="18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lang="ru-RU" spc="-5" dirty="0" smtClean="0"/>
              <a:t>7</a:t>
            </a:r>
            <a:endParaRPr spc="-5" dirty="0"/>
          </a:p>
        </p:txBody>
      </p:sp>
      <p:sp>
        <p:nvSpPr>
          <p:cNvPr id="9" name="TextBox 8"/>
          <p:cNvSpPr txBox="1"/>
          <p:nvPr/>
        </p:nvSpPr>
        <p:spPr>
          <a:xfrm>
            <a:off x="2651234" y="1714500"/>
            <a:ext cx="1562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>
              <a:latin typeface="Georgia" pitchFamily="18" charset="0"/>
            </a:endParaRPr>
          </a:p>
          <a:p>
            <a:endParaRPr lang="ru-RU" sz="3600" b="1" dirty="0" smtClean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084" y="2143104"/>
            <a:ext cx="13573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Просим участников стажировки оставить свои отзывы в группе ВК </a:t>
            </a:r>
            <a:r>
              <a:rPr lang="ru-RU" sz="3600" b="1" dirty="0" err="1" smtClean="0"/>
              <a:t>БВБ_Пермский</a:t>
            </a:r>
            <a:r>
              <a:rPr lang="ru-RU" sz="3600" b="1" dirty="0" smtClean="0"/>
              <a:t> край </a:t>
            </a:r>
            <a:r>
              <a:rPr lang="en-US" sz="2800" b="1" dirty="0" smtClean="0">
                <a:hlinkClick r:id="rId3"/>
              </a:rPr>
              <a:t>https://vk.com/wall-214132483_1350</a:t>
            </a:r>
            <a:r>
              <a:rPr lang="en-US" sz="2800" dirty="0" smtClean="0"/>
              <a:t> 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21613" t="29888" r="34766" b="6975"/>
          <a:stretch>
            <a:fillRect/>
          </a:stretch>
        </p:blipFill>
        <p:spPr bwMode="auto">
          <a:xfrm>
            <a:off x="6000728" y="3428988"/>
            <a:ext cx="7546027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34885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284383" y="0"/>
            <a:ext cx="3810" cy="10287000"/>
          </a:xfrm>
          <a:custGeom>
            <a:avLst/>
            <a:gdLst/>
            <a:ahLst/>
            <a:cxnLst/>
            <a:rect l="l" t="t" r="r" b="b"/>
            <a:pathLst>
              <a:path w="3809" h="10287000">
                <a:moveTo>
                  <a:pt x="0" y="10286999"/>
                </a:moveTo>
                <a:lnTo>
                  <a:pt x="3615" y="10286999"/>
                </a:lnTo>
                <a:lnTo>
                  <a:pt x="3615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EFF5F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14401800" y="0"/>
            <a:ext cx="3886200" cy="10287000"/>
            <a:chOff x="14401800" y="0"/>
            <a:chExt cx="3886200" cy="10287000"/>
          </a:xfrm>
        </p:grpSpPr>
        <p:sp>
          <p:nvSpPr>
            <p:cNvPr id="5" name="object 5"/>
            <p:cNvSpPr/>
            <p:nvPr/>
          </p:nvSpPr>
          <p:spPr>
            <a:xfrm>
              <a:off x="14401800" y="0"/>
              <a:ext cx="3886200" cy="10287000"/>
            </a:xfrm>
            <a:custGeom>
              <a:avLst/>
              <a:gdLst/>
              <a:ahLst/>
              <a:cxnLst/>
              <a:rect l="l" t="t" r="r" b="b"/>
              <a:pathLst>
                <a:path w="4773930" h="10287000">
                  <a:moveTo>
                    <a:pt x="0" y="0"/>
                  </a:moveTo>
                  <a:lnTo>
                    <a:pt x="4773810" y="0"/>
                  </a:lnTo>
                  <a:lnTo>
                    <a:pt x="4773810" y="10286999"/>
                  </a:lnTo>
                  <a:lnTo>
                    <a:pt x="0" y="10286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D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011400" y="4076700"/>
              <a:ext cx="2705100" cy="2705100"/>
            </a:xfrm>
            <a:custGeom>
              <a:avLst/>
              <a:gdLst/>
              <a:ahLst/>
              <a:cxnLst/>
              <a:rect l="l" t="t" r="r" b="b"/>
              <a:pathLst>
                <a:path w="3086100" h="3086100">
                  <a:moveTo>
                    <a:pt x="1543049" y="3086099"/>
                  </a:moveTo>
                  <a:lnTo>
                    <a:pt x="1494987" y="3085365"/>
                  </a:lnTo>
                  <a:lnTo>
                    <a:pt x="1447291" y="3083177"/>
                  </a:lnTo>
                  <a:lnTo>
                    <a:pt x="1399982" y="3079555"/>
                  </a:lnTo>
                  <a:lnTo>
                    <a:pt x="1353082" y="3074522"/>
                  </a:lnTo>
                  <a:lnTo>
                    <a:pt x="1306612" y="3068099"/>
                  </a:lnTo>
                  <a:lnTo>
                    <a:pt x="1260593" y="3060306"/>
                  </a:lnTo>
                  <a:lnTo>
                    <a:pt x="1215047" y="3051166"/>
                  </a:lnTo>
                  <a:lnTo>
                    <a:pt x="1169996" y="3040700"/>
                  </a:lnTo>
                  <a:lnTo>
                    <a:pt x="1125459" y="3028929"/>
                  </a:lnTo>
                  <a:lnTo>
                    <a:pt x="1081459" y="3015874"/>
                  </a:lnTo>
                  <a:lnTo>
                    <a:pt x="1038017" y="3001557"/>
                  </a:lnTo>
                  <a:lnTo>
                    <a:pt x="995155" y="2985999"/>
                  </a:lnTo>
                  <a:lnTo>
                    <a:pt x="952893" y="2969221"/>
                  </a:lnTo>
                  <a:lnTo>
                    <a:pt x="911254" y="2951246"/>
                  </a:lnTo>
                  <a:lnTo>
                    <a:pt x="870257" y="2932093"/>
                  </a:lnTo>
                  <a:lnTo>
                    <a:pt x="829926" y="2911785"/>
                  </a:lnTo>
                  <a:lnTo>
                    <a:pt x="790280" y="2890342"/>
                  </a:lnTo>
                  <a:lnTo>
                    <a:pt x="751343" y="2867787"/>
                  </a:lnTo>
                  <a:lnTo>
                    <a:pt x="713133" y="2844140"/>
                  </a:lnTo>
                  <a:lnTo>
                    <a:pt x="675674" y="2819423"/>
                  </a:lnTo>
                  <a:lnTo>
                    <a:pt x="638987" y="2793657"/>
                  </a:lnTo>
                  <a:lnTo>
                    <a:pt x="603092" y="2766864"/>
                  </a:lnTo>
                  <a:lnTo>
                    <a:pt x="568011" y="2739065"/>
                  </a:lnTo>
                  <a:lnTo>
                    <a:pt x="533766" y="2710280"/>
                  </a:lnTo>
                  <a:lnTo>
                    <a:pt x="500377" y="2680532"/>
                  </a:lnTo>
                  <a:lnTo>
                    <a:pt x="467867" y="2649842"/>
                  </a:lnTo>
                  <a:lnTo>
                    <a:pt x="436256" y="2618231"/>
                  </a:lnTo>
                  <a:lnTo>
                    <a:pt x="405566" y="2585721"/>
                  </a:lnTo>
                  <a:lnTo>
                    <a:pt x="375818" y="2552333"/>
                  </a:lnTo>
                  <a:lnTo>
                    <a:pt x="347034" y="2518087"/>
                  </a:lnTo>
                  <a:lnTo>
                    <a:pt x="319234" y="2483006"/>
                  </a:lnTo>
                  <a:lnTo>
                    <a:pt x="292441" y="2447112"/>
                  </a:lnTo>
                  <a:lnTo>
                    <a:pt x="266675" y="2410424"/>
                  </a:lnTo>
                  <a:lnTo>
                    <a:pt x="241958" y="2372965"/>
                  </a:lnTo>
                  <a:lnTo>
                    <a:pt x="218311" y="2334756"/>
                  </a:lnTo>
                  <a:lnTo>
                    <a:pt x="195756" y="2295818"/>
                  </a:lnTo>
                  <a:lnTo>
                    <a:pt x="174314" y="2256172"/>
                  </a:lnTo>
                  <a:lnTo>
                    <a:pt x="154005" y="2215841"/>
                  </a:lnTo>
                  <a:lnTo>
                    <a:pt x="134853" y="2174845"/>
                  </a:lnTo>
                  <a:lnTo>
                    <a:pt x="116877" y="2133205"/>
                  </a:lnTo>
                  <a:lnTo>
                    <a:pt x="100100" y="2090943"/>
                  </a:lnTo>
                  <a:lnTo>
                    <a:pt x="84542" y="2048081"/>
                  </a:lnTo>
                  <a:lnTo>
                    <a:pt x="70225" y="2004639"/>
                  </a:lnTo>
                  <a:lnTo>
                    <a:pt x="57170" y="1960639"/>
                  </a:lnTo>
                  <a:lnTo>
                    <a:pt x="45399" y="1916103"/>
                  </a:lnTo>
                  <a:lnTo>
                    <a:pt x="34932" y="1871051"/>
                  </a:lnTo>
                  <a:lnTo>
                    <a:pt x="25792" y="1825505"/>
                  </a:lnTo>
                  <a:lnTo>
                    <a:pt x="18000" y="1779486"/>
                  </a:lnTo>
                  <a:lnTo>
                    <a:pt x="11577" y="1733016"/>
                  </a:lnTo>
                  <a:lnTo>
                    <a:pt x="6543" y="1686116"/>
                  </a:lnTo>
                  <a:lnTo>
                    <a:pt x="2922" y="1638808"/>
                  </a:lnTo>
                  <a:lnTo>
                    <a:pt x="733" y="1591111"/>
                  </a:lnTo>
                  <a:lnTo>
                    <a:pt x="0" y="1543018"/>
                  </a:lnTo>
                  <a:lnTo>
                    <a:pt x="733" y="1494987"/>
                  </a:lnTo>
                  <a:lnTo>
                    <a:pt x="2922" y="1447291"/>
                  </a:lnTo>
                  <a:lnTo>
                    <a:pt x="6543" y="1399983"/>
                  </a:lnTo>
                  <a:lnTo>
                    <a:pt x="11577" y="1353083"/>
                  </a:lnTo>
                  <a:lnTo>
                    <a:pt x="18000" y="1306613"/>
                  </a:lnTo>
                  <a:lnTo>
                    <a:pt x="25792" y="1260594"/>
                  </a:lnTo>
                  <a:lnTo>
                    <a:pt x="34932" y="1215048"/>
                  </a:lnTo>
                  <a:lnTo>
                    <a:pt x="45399" y="1169996"/>
                  </a:lnTo>
                  <a:lnTo>
                    <a:pt x="57170" y="1125460"/>
                  </a:lnTo>
                  <a:lnTo>
                    <a:pt x="70225" y="1081460"/>
                  </a:lnTo>
                  <a:lnTo>
                    <a:pt x="84542" y="1038018"/>
                  </a:lnTo>
                  <a:lnTo>
                    <a:pt x="100100" y="995156"/>
                  </a:lnTo>
                  <a:lnTo>
                    <a:pt x="116877" y="952894"/>
                  </a:lnTo>
                  <a:lnTo>
                    <a:pt x="134853" y="911254"/>
                  </a:lnTo>
                  <a:lnTo>
                    <a:pt x="154005" y="870258"/>
                  </a:lnTo>
                  <a:lnTo>
                    <a:pt x="174314" y="829927"/>
                  </a:lnTo>
                  <a:lnTo>
                    <a:pt x="195756" y="790281"/>
                  </a:lnTo>
                  <a:lnTo>
                    <a:pt x="218311" y="751343"/>
                  </a:lnTo>
                  <a:lnTo>
                    <a:pt x="241958" y="713134"/>
                  </a:lnTo>
                  <a:lnTo>
                    <a:pt x="266675" y="675675"/>
                  </a:lnTo>
                  <a:lnTo>
                    <a:pt x="292441" y="638987"/>
                  </a:lnTo>
                  <a:lnTo>
                    <a:pt x="319234" y="603092"/>
                  </a:lnTo>
                  <a:lnTo>
                    <a:pt x="347034" y="568012"/>
                  </a:lnTo>
                  <a:lnTo>
                    <a:pt x="375818" y="533766"/>
                  </a:lnTo>
                  <a:lnTo>
                    <a:pt x="405566" y="500378"/>
                  </a:lnTo>
                  <a:lnTo>
                    <a:pt x="436256" y="467868"/>
                  </a:lnTo>
                  <a:lnTo>
                    <a:pt x="467867" y="436257"/>
                  </a:lnTo>
                  <a:lnTo>
                    <a:pt x="500377" y="405567"/>
                  </a:lnTo>
                  <a:lnTo>
                    <a:pt x="533766" y="375819"/>
                  </a:lnTo>
                  <a:lnTo>
                    <a:pt x="568011" y="347034"/>
                  </a:lnTo>
                  <a:lnTo>
                    <a:pt x="603092" y="319235"/>
                  </a:lnTo>
                  <a:lnTo>
                    <a:pt x="638987" y="292442"/>
                  </a:lnTo>
                  <a:lnTo>
                    <a:pt x="675674" y="266676"/>
                  </a:lnTo>
                  <a:lnTo>
                    <a:pt x="713133" y="241959"/>
                  </a:lnTo>
                  <a:lnTo>
                    <a:pt x="751343" y="218312"/>
                  </a:lnTo>
                  <a:lnTo>
                    <a:pt x="790280" y="195757"/>
                  </a:lnTo>
                  <a:lnTo>
                    <a:pt x="829926" y="174314"/>
                  </a:lnTo>
                  <a:lnTo>
                    <a:pt x="870257" y="154006"/>
                  </a:lnTo>
                  <a:lnTo>
                    <a:pt x="911254" y="134853"/>
                  </a:lnTo>
                  <a:lnTo>
                    <a:pt x="952893" y="116878"/>
                  </a:lnTo>
                  <a:lnTo>
                    <a:pt x="995155" y="100100"/>
                  </a:lnTo>
                  <a:lnTo>
                    <a:pt x="1038017" y="84542"/>
                  </a:lnTo>
                  <a:lnTo>
                    <a:pt x="1081459" y="70225"/>
                  </a:lnTo>
                  <a:lnTo>
                    <a:pt x="1125459" y="57170"/>
                  </a:lnTo>
                  <a:lnTo>
                    <a:pt x="1169996" y="45399"/>
                  </a:lnTo>
                  <a:lnTo>
                    <a:pt x="1215047" y="34933"/>
                  </a:lnTo>
                  <a:lnTo>
                    <a:pt x="1260593" y="25793"/>
                  </a:lnTo>
                  <a:lnTo>
                    <a:pt x="1306612" y="18000"/>
                  </a:lnTo>
                  <a:lnTo>
                    <a:pt x="1353082" y="11577"/>
                  </a:lnTo>
                  <a:lnTo>
                    <a:pt x="1399982" y="6544"/>
                  </a:lnTo>
                  <a:lnTo>
                    <a:pt x="1447291" y="2922"/>
                  </a:lnTo>
                  <a:lnTo>
                    <a:pt x="1494987" y="734"/>
                  </a:lnTo>
                  <a:lnTo>
                    <a:pt x="1543049" y="0"/>
                  </a:lnTo>
                  <a:lnTo>
                    <a:pt x="1591111" y="734"/>
                  </a:lnTo>
                  <a:lnTo>
                    <a:pt x="1638807" y="2922"/>
                  </a:lnTo>
                  <a:lnTo>
                    <a:pt x="1686116" y="6544"/>
                  </a:lnTo>
                  <a:lnTo>
                    <a:pt x="1733016" y="11577"/>
                  </a:lnTo>
                  <a:lnTo>
                    <a:pt x="1779486" y="18000"/>
                  </a:lnTo>
                  <a:lnTo>
                    <a:pt x="1825504" y="25793"/>
                  </a:lnTo>
                  <a:lnTo>
                    <a:pt x="1871050" y="34933"/>
                  </a:lnTo>
                  <a:lnTo>
                    <a:pt x="1916102" y="45399"/>
                  </a:lnTo>
                  <a:lnTo>
                    <a:pt x="1960639" y="57170"/>
                  </a:lnTo>
                  <a:lnTo>
                    <a:pt x="2004639" y="70225"/>
                  </a:lnTo>
                  <a:lnTo>
                    <a:pt x="2048081" y="84542"/>
                  </a:lnTo>
                  <a:lnTo>
                    <a:pt x="2090943" y="100100"/>
                  </a:lnTo>
                  <a:lnTo>
                    <a:pt x="2133205" y="116878"/>
                  </a:lnTo>
                  <a:lnTo>
                    <a:pt x="2174844" y="134853"/>
                  </a:lnTo>
                  <a:lnTo>
                    <a:pt x="2215841" y="154006"/>
                  </a:lnTo>
                  <a:lnTo>
                    <a:pt x="2256172" y="174314"/>
                  </a:lnTo>
                  <a:lnTo>
                    <a:pt x="2295817" y="195757"/>
                  </a:lnTo>
                  <a:lnTo>
                    <a:pt x="2334755" y="218312"/>
                  </a:lnTo>
                  <a:lnTo>
                    <a:pt x="2372965" y="241959"/>
                  </a:lnTo>
                  <a:lnTo>
                    <a:pt x="2410424" y="266676"/>
                  </a:lnTo>
                  <a:lnTo>
                    <a:pt x="2447111" y="292442"/>
                  </a:lnTo>
                  <a:lnTo>
                    <a:pt x="2483006" y="319235"/>
                  </a:lnTo>
                  <a:lnTo>
                    <a:pt x="2518087" y="347034"/>
                  </a:lnTo>
                  <a:lnTo>
                    <a:pt x="2552332" y="375819"/>
                  </a:lnTo>
                  <a:lnTo>
                    <a:pt x="2585721" y="405567"/>
                  </a:lnTo>
                  <a:lnTo>
                    <a:pt x="2618231" y="436257"/>
                  </a:lnTo>
                  <a:lnTo>
                    <a:pt x="2649842" y="467868"/>
                  </a:lnTo>
                  <a:lnTo>
                    <a:pt x="2680532" y="500378"/>
                  </a:lnTo>
                  <a:lnTo>
                    <a:pt x="2710280" y="533766"/>
                  </a:lnTo>
                  <a:lnTo>
                    <a:pt x="2739064" y="568012"/>
                  </a:lnTo>
                  <a:lnTo>
                    <a:pt x="2766864" y="603092"/>
                  </a:lnTo>
                  <a:lnTo>
                    <a:pt x="2793657" y="638987"/>
                  </a:lnTo>
                  <a:lnTo>
                    <a:pt x="2819423" y="675675"/>
                  </a:lnTo>
                  <a:lnTo>
                    <a:pt x="2844140" y="713134"/>
                  </a:lnTo>
                  <a:lnTo>
                    <a:pt x="2867787" y="751343"/>
                  </a:lnTo>
                  <a:lnTo>
                    <a:pt x="2890342" y="790281"/>
                  </a:lnTo>
                  <a:lnTo>
                    <a:pt x="2911784" y="829927"/>
                  </a:lnTo>
                  <a:lnTo>
                    <a:pt x="2932093" y="870258"/>
                  </a:lnTo>
                  <a:lnTo>
                    <a:pt x="2951245" y="911254"/>
                  </a:lnTo>
                  <a:lnTo>
                    <a:pt x="2969221" y="952894"/>
                  </a:lnTo>
                  <a:lnTo>
                    <a:pt x="2985998" y="995156"/>
                  </a:lnTo>
                  <a:lnTo>
                    <a:pt x="3001556" y="1038018"/>
                  </a:lnTo>
                  <a:lnTo>
                    <a:pt x="3015873" y="1081460"/>
                  </a:lnTo>
                  <a:lnTo>
                    <a:pt x="3028928" y="1125460"/>
                  </a:lnTo>
                  <a:lnTo>
                    <a:pt x="3040699" y="1169996"/>
                  </a:lnTo>
                  <a:lnTo>
                    <a:pt x="3051166" y="1215048"/>
                  </a:lnTo>
                  <a:lnTo>
                    <a:pt x="3060306" y="1260594"/>
                  </a:lnTo>
                  <a:lnTo>
                    <a:pt x="3068098" y="1306613"/>
                  </a:lnTo>
                  <a:lnTo>
                    <a:pt x="3074521" y="1353083"/>
                  </a:lnTo>
                  <a:lnTo>
                    <a:pt x="3079555" y="1399983"/>
                  </a:lnTo>
                  <a:lnTo>
                    <a:pt x="3083176" y="1447291"/>
                  </a:lnTo>
                  <a:lnTo>
                    <a:pt x="3085365" y="1494987"/>
                  </a:lnTo>
                  <a:lnTo>
                    <a:pt x="3086098" y="1543049"/>
                  </a:lnTo>
                  <a:lnTo>
                    <a:pt x="3085365" y="1591111"/>
                  </a:lnTo>
                  <a:lnTo>
                    <a:pt x="3083176" y="1638808"/>
                  </a:lnTo>
                  <a:lnTo>
                    <a:pt x="3079555" y="1686116"/>
                  </a:lnTo>
                  <a:lnTo>
                    <a:pt x="3074521" y="1733016"/>
                  </a:lnTo>
                  <a:lnTo>
                    <a:pt x="3068098" y="1779486"/>
                  </a:lnTo>
                  <a:lnTo>
                    <a:pt x="3060306" y="1825505"/>
                  </a:lnTo>
                  <a:lnTo>
                    <a:pt x="3051166" y="1871051"/>
                  </a:lnTo>
                  <a:lnTo>
                    <a:pt x="3040699" y="1916103"/>
                  </a:lnTo>
                  <a:lnTo>
                    <a:pt x="3028928" y="1960639"/>
                  </a:lnTo>
                  <a:lnTo>
                    <a:pt x="3015873" y="2004639"/>
                  </a:lnTo>
                  <a:lnTo>
                    <a:pt x="3001556" y="2048081"/>
                  </a:lnTo>
                  <a:lnTo>
                    <a:pt x="2985998" y="2090943"/>
                  </a:lnTo>
                  <a:lnTo>
                    <a:pt x="2969221" y="2133205"/>
                  </a:lnTo>
                  <a:lnTo>
                    <a:pt x="2951245" y="2174845"/>
                  </a:lnTo>
                  <a:lnTo>
                    <a:pt x="2932093" y="2215841"/>
                  </a:lnTo>
                  <a:lnTo>
                    <a:pt x="2911784" y="2256172"/>
                  </a:lnTo>
                  <a:lnTo>
                    <a:pt x="2890342" y="2295818"/>
                  </a:lnTo>
                  <a:lnTo>
                    <a:pt x="2867787" y="2334756"/>
                  </a:lnTo>
                  <a:lnTo>
                    <a:pt x="2844140" y="2372965"/>
                  </a:lnTo>
                  <a:lnTo>
                    <a:pt x="2819423" y="2410424"/>
                  </a:lnTo>
                  <a:lnTo>
                    <a:pt x="2793657" y="2447112"/>
                  </a:lnTo>
                  <a:lnTo>
                    <a:pt x="2766864" y="2483006"/>
                  </a:lnTo>
                  <a:lnTo>
                    <a:pt x="2739064" y="2518087"/>
                  </a:lnTo>
                  <a:lnTo>
                    <a:pt x="2710280" y="2552333"/>
                  </a:lnTo>
                  <a:lnTo>
                    <a:pt x="2680532" y="2585721"/>
                  </a:lnTo>
                  <a:lnTo>
                    <a:pt x="2649842" y="2618231"/>
                  </a:lnTo>
                  <a:lnTo>
                    <a:pt x="2618231" y="2649842"/>
                  </a:lnTo>
                  <a:lnTo>
                    <a:pt x="2585721" y="2680532"/>
                  </a:lnTo>
                  <a:lnTo>
                    <a:pt x="2552332" y="2710280"/>
                  </a:lnTo>
                  <a:lnTo>
                    <a:pt x="2518087" y="2739065"/>
                  </a:lnTo>
                  <a:lnTo>
                    <a:pt x="2483006" y="2766864"/>
                  </a:lnTo>
                  <a:lnTo>
                    <a:pt x="2447111" y="2793657"/>
                  </a:lnTo>
                  <a:lnTo>
                    <a:pt x="2410424" y="2819423"/>
                  </a:lnTo>
                  <a:lnTo>
                    <a:pt x="2372965" y="2844140"/>
                  </a:lnTo>
                  <a:lnTo>
                    <a:pt x="2334755" y="2867787"/>
                  </a:lnTo>
                  <a:lnTo>
                    <a:pt x="2295817" y="2890342"/>
                  </a:lnTo>
                  <a:lnTo>
                    <a:pt x="2256172" y="2911785"/>
                  </a:lnTo>
                  <a:lnTo>
                    <a:pt x="2215841" y="2932093"/>
                  </a:lnTo>
                  <a:lnTo>
                    <a:pt x="2174844" y="2951246"/>
                  </a:lnTo>
                  <a:lnTo>
                    <a:pt x="2133205" y="2969221"/>
                  </a:lnTo>
                  <a:lnTo>
                    <a:pt x="2090943" y="2985999"/>
                  </a:lnTo>
                  <a:lnTo>
                    <a:pt x="2048081" y="3001557"/>
                  </a:lnTo>
                  <a:lnTo>
                    <a:pt x="2004639" y="3015874"/>
                  </a:lnTo>
                  <a:lnTo>
                    <a:pt x="1960639" y="3028929"/>
                  </a:lnTo>
                  <a:lnTo>
                    <a:pt x="1916102" y="3040700"/>
                  </a:lnTo>
                  <a:lnTo>
                    <a:pt x="1871050" y="3051166"/>
                  </a:lnTo>
                  <a:lnTo>
                    <a:pt x="1825504" y="3060306"/>
                  </a:lnTo>
                  <a:lnTo>
                    <a:pt x="1779486" y="3068099"/>
                  </a:lnTo>
                  <a:lnTo>
                    <a:pt x="1733016" y="3074522"/>
                  </a:lnTo>
                  <a:lnTo>
                    <a:pt x="1686116" y="3079555"/>
                  </a:lnTo>
                  <a:lnTo>
                    <a:pt x="1638807" y="3083177"/>
                  </a:lnTo>
                  <a:lnTo>
                    <a:pt x="1591111" y="3085365"/>
                  </a:lnTo>
                  <a:lnTo>
                    <a:pt x="1543049" y="30860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935200" y="4076700"/>
              <a:ext cx="2819400" cy="2743200"/>
            </a:xfrm>
            <a:prstGeom prst="rect">
              <a:avLst/>
            </a:prstGeom>
          </p:spPr>
        </p:pic>
      </p:grpSp>
      <p:sp>
        <p:nvSpPr>
          <p:cNvPr id="18" name="object 18"/>
          <p:cNvSpPr txBox="1">
            <a:spLocks noGrp="1"/>
          </p:cNvSpPr>
          <p:nvPr>
            <p:ph type="body" idx="1"/>
          </p:nvPr>
        </p:nvSpPr>
        <p:spPr>
          <a:xfrm>
            <a:off x="304800" y="1943100"/>
            <a:ext cx="13868400" cy="333873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/>
            <a:r>
              <a:rPr lang="ru-RU" sz="5400" b="1" dirty="0" smtClean="0">
                <a:solidFill>
                  <a:srgbClr val="007033"/>
                </a:solidFill>
                <a:latin typeface="Georgia" pitchFamily="18" charset="0"/>
                <a:cs typeface="Times New Roman"/>
              </a:rPr>
              <a:t>Единая </a:t>
            </a:r>
            <a:r>
              <a:rPr lang="ru-RU" sz="5400" b="1" dirty="0" err="1">
                <a:solidFill>
                  <a:srgbClr val="007033"/>
                </a:solidFill>
                <a:latin typeface="Georgia" pitchFamily="18" charset="0"/>
                <a:cs typeface="Times New Roman"/>
              </a:rPr>
              <a:t>профориентационная</a:t>
            </a:r>
            <a:r>
              <a:rPr lang="ru-RU" sz="5400" b="1" dirty="0">
                <a:solidFill>
                  <a:srgbClr val="007033"/>
                </a:solidFill>
                <a:latin typeface="Georgia" pitchFamily="18" charset="0"/>
                <a:cs typeface="Times New Roman"/>
              </a:rPr>
              <a:t> модель в школах </a:t>
            </a:r>
            <a:r>
              <a:rPr lang="ru-RU" sz="5400" b="1" dirty="0" err="1">
                <a:solidFill>
                  <a:srgbClr val="007033"/>
                </a:solidFill>
                <a:latin typeface="Georgia" pitchFamily="18" charset="0"/>
                <a:cs typeface="Times New Roman"/>
              </a:rPr>
              <a:t>Прикамья</a:t>
            </a:r>
            <a:r>
              <a:rPr lang="ru-RU" sz="5400" b="1" dirty="0">
                <a:solidFill>
                  <a:srgbClr val="007033"/>
                </a:solidFill>
                <a:latin typeface="Georgia" pitchFamily="18" charset="0"/>
                <a:cs typeface="Times New Roman"/>
              </a:rPr>
              <a:t>: первые шаги к успеху, противоречия, планы на будущее</a:t>
            </a:r>
            <a:endParaRPr sz="5400" b="1" dirty="0">
              <a:solidFill>
                <a:srgbClr val="007033"/>
              </a:solidFill>
              <a:latin typeface="Georgia" pitchFamily="18" charset="0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20355" y="4023283"/>
            <a:ext cx="10036175" cy="10039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endParaRPr sz="6400">
              <a:latin typeface="Lucida Sans Unicode"/>
              <a:cs typeface="Lucida Sans Unicode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16976" y="6651710"/>
            <a:ext cx="6059805" cy="5321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endParaRPr sz="33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676400" y="5905500"/>
            <a:ext cx="11194024" cy="219547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lang="ru-RU" sz="2800" dirty="0" err="1" smtClean="0">
                <a:latin typeface="Georgia" pitchFamily="18" charset="0"/>
                <a:cs typeface="Trebuchet MS"/>
              </a:rPr>
              <a:t>Дремина</a:t>
            </a:r>
            <a:r>
              <a:rPr lang="ru-RU" sz="2800" dirty="0" smtClean="0">
                <a:latin typeface="Georgia" pitchFamily="18" charset="0"/>
                <a:cs typeface="Trebuchet MS"/>
              </a:rPr>
              <a:t> </a:t>
            </a:r>
            <a:r>
              <a:rPr lang="ru-RU" sz="2800" dirty="0" err="1" smtClean="0">
                <a:latin typeface="Georgia" pitchFamily="18" charset="0"/>
                <a:cs typeface="Trebuchet MS"/>
              </a:rPr>
              <a:t>Инга</a:t>
            </a:r>
            <a:r>
              <a:rPr lang="ru-RU" sz="2800" dirty="0" smtClean="0">
                <a:latin typeface="Georgia" pitchFamily="18" charset="0"/>
                <a:cs typeface="Trebuchet MS"/>
              </a:rPr>
              <a:t> Анатольевна, старший научный сотрудник, </a:t>
            </a:r>
          </a:p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lang="ru-RU" sz="2800" dirty="0" smtClean="0">
                <a:latin typeface="Georgia" pitchFamily="18" charset="0"/>
                <a:cs typeface="Trebuchet MS"/>
              </a:rPr>
              <a:t>ГАУ ДПО «Институт развития образования Пермского края», </a:t>
            </a:r>
          </a:p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lang="ru-RU" sz="2800" dirty="0" smtClean="0">
                <a:latin typeface="Georgia" pitchFamily="18" charset="0"/>
                <a:cs typeface="Trebuchet MS"/>
              </a:rPr>
              <a:t>региональный </a:t>
            </a:r>
            <a:r>
              <a:rPr lang="ru-RU" sz="2800" dirty="0" smtClean="0">
                <a:latin typeface="Georgia" pitchFamily="18" charset="0"/>
                <a:cs typeface="Trebuchet MS"/>
              </a:rPr>
              <a:t>координа</a:t>
            </a:r>
            <a:r>
              <a:rPr lang="ru-RU" sz="2800" dirty="0" smtClean="0">
                <a:latin typeface="Georgia" pitchFamily="18" charset="0"/>
                <a:cs typeface="Trebuchet MS"/>
              </a:rPr>
              <a:t>тор </a:t>
            </a:r>
            <a:r>
              <a:rPr lang="ru-RU" sz="2800" dirty="0" smtClean="0">
                <a:latin typeface="Georgia" pitchFamily="18" charset="0"/>
                <a:cs typeface="Trebuchet MS"/>
              </a:rPr>
              <a:t>проекта «Билет в будущее</a:t>
            </a:r>
            <a:r>
              <a:rPr lang="ru-RU" sz="2800" dirty="0" smtClean="0">
                <a:latin typeface="Georgia" pitchFamily="18" charset="0"/>
                <a:cs typeface="Trebuchet MS"/>
              </a:rPr>
              <a:t>» и внедрения </a:t>
            </a:r>
            <a:r>
              <a:rPr lang="ru-RU" sz="2800" dirty="0" err="1" smtClean="0">
                <a:latin typeface="Georgia" pitchFamily="18" charset="0"/>
                <a:cs typeface="Trebuchet MS"/>
              </a:rPr>
              <a:t>профминимума</a:t>
            </a:r>
            <a:r>
              <a:rPr lang="ru-RU" sz="2800" dirty="0" smtClean="0">
                <a:latin typeface="Georgia" pitchFamily="18" charset="0"/>
                <a:cs typeface="Trebuchet MS"/>
              </a:rPr>
              <a:t> в общеобразовательных организация Пермского края </a:t>
            </a:r>
            <a:endParaRPr sz="2800">
              <a:latin typeface="Georgia" pitchFamily="18" charset="0"/>
              <a:cs typeface="Trebuchet MS"/>
            </a:endParaRPr>
          </a:p>
        </p:txBody>
      </p:sp>
      <p:pic>
        <p:nvPicPr>
          <p:cNvPr id="23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401800" y="0"/>
            <a:ext cx="3886200" cy="38100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87600" y="7581900"/>
            <a:ext cx="2585269" cy="1869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4375" y="4143698"/>
            <a:ext cx="1999605" cy="199960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352800" y="266700"/>
            <a:ext cx="14325600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ru-RU" sz="4000" b="1" dirty="0" err="1" smtClean="0">
                <a:solidFill>
                  <a:srgbClr val="007033"/>
                </a:solidFill>
                <a:latin typeface="Georgia" pitchFamily="18" charset="0"/>
              </a:rPr>
              <a:t>В.В.Путин</a:t>
            </a:r>
            <a:r>
              <a:rPr lang="ru-RU" sz="4000" b="1" dirty="0" smtClean="0">
                <a:solidFill>
                  <a:srgbClr val="007033"/>
                </a:solidFill>
                <a:latin typeface="Georgia" pitchFamily="18" charset="0"/>
              </a:rPr>
              <a:t>. Профориентация школьников -  ключевое направление суверенного образования Российской Федерации </a:t>
            </a:r>
            <a:endParaRPr sz="4000" b="1" dirty="0">
              <a:solidFill>
                <a:srgbClr val="007033"/>
              </a:solidFill>
              <a:latin typeface="Georgia" pitchFamily="18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lang="ru-RU" spc="-5" dirty="0" smtClean="0"/>
              <a:t>4</a:t>
            </a:r>
            <a:endParaRPr spc="-5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9400" y="1485900"/>
            <a:ext cx="7658100" cy="4798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b="43372"/>
          <a:stretch/>
        </p:blipFill>
        <p:spPr bwMode="auto">
          <a:xfrm>
            <a:off x="2589936" y="4281655"/>
            <a:ext cx="11689024" cy="372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340772" y="81915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40 час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305800" y="81915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60 час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2039600" y="81915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80 час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57456" y="8643962"/>
            <a:ext cx="13068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Занятия  «Россия – мои горизонты», взаимодействие с родителями, урочная деятельность – единое наполнение всех уровней </a:t>
            </a:r>
            <a:r>
              <a:rPr lang="ru-RU" sz="2800" b="1" dirty="0" err="1" smtClean="0"/>
              <a:t>профминимума</a:t>
            </a:r>
            <a:r>
              <a:rPr lang="ru-RU" sz="2800" b="1" dirty="0" smtClean="0"/>
              <a:t>.     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0"/>
            <a:ext cx="18287999" cy="10286278"/>
            <a:chOff x="0" y="0"/>
            <a:chExt cx="20104099" cy="1130855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08060" y="0"/>
              <a:ext cx="9696039" cy="1130855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806365" y="3067984"/>
              <a:ext cx="9032529" cy="824057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95601" y="1645039"/>
              <a:ext cx="14908498" cy="966351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17124" y="2990056"/>
              <a:ext cx="9210763" cy="83185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95559" y="1645039"/>
              <a:ext cx="14908540" cy="966351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5482493" y="4079496"/>
              <a:ext cx="159385" cy="57785"/>
            </a:xfrm>
            <a:custGeom>
              <a:avLst/>
              <a:gdLst/>
              <a:ahLst/>
              <a:cxnLst/>
              <a:rect l="l" t="t" r="r" b="b"/>
              <a:pathLst>
                <a:path w="159384" h="57785">
                  <a:moveTo>
                    <a:pt x="49335" y="0"/>
                  </a:moveTo>
                  <a:lnTo>
                    <a:pt x="0" y="16529"/>
                  </a:lnTo>
                  <a:lnTo>
                    <a:pt x="956" y="22403"/>
                  </a:lnTo>
                  <a:lnTo>
                    <a:pt x="956" y="22676"/>
                  </a:lnTo>
                  <a:lnTo>
                    <a:pt x="3747" y="25929"/>
                  </a:lnTo>
                  <a:lnTo>
                    <a:pt x="10677" y="28311"/>
                  </a:lnTo>
                  <a:lnTo>
                    <a:pt x="21424" y="30437"/>
                  </a:lnTo>
                  <a:lnTo>
                    <a:pt x="35669" y="32922"/>
                  </a:lnTo>
                  <a:lnTo>
                    <a:pt x="46495" y="35092"/>
                  </a:lnTo>
                  <a:lnTo>
                    <a:pt x="90197" y="45216"/>
                  </a:lnTo>
                  <a:lnTo>
                    <a:pt x="154019" y="57237"/>
                  </a:lnTo>
                  <a:lnTo>
                    <a:pt x="151559" y="50954"/>
                  </a:lnTo>
                  <a:lnTo>
                    <a:pt x="155796" y="42757"/>
                  </a:lnTo>
                  <a:lnTo>
                    <a:pt x="157982" y="41118"/>
                  </a:lnTo>
                  <a:lnTo>
                    <a:pt x="159212" y="40435"/>
                  </a:lnTo>
                  <a:lnTo>
                    <a:pt x="141685" y="29790"/>
                  </a:lnTo>
                  <a:lnTo>
                    <a:pt x="97714" y="9562"/>
                  </a:lnTo>
                  <a:lnTo>
                    <a:pt x="59796" y="245"/>
                  </a:lnTo>
                  <a:lnTo>
                    <a:pt x="493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420692" y="4137556"/>
              <a:ext cx="240665" cy="422909"/>
            </a:xfrm>
            <a:custGeom>
              <a:avLst/>
              <a:gdLst/>
              <a:ahLst/>
              <a:cxnLst/>
              <a:rect l="l" t="t" r="r" b="b"/>
              <a:pathLst>
                <a:path w="240665" h="422910">
                  <a:moveTo>
                    <a:pt x="35696" y="0"/>
                  </a:moveTo>
                  <a:lnTo>
                    <a:pt x="15995" y="35330"/>
                  </a:lnTo>
                  <a:lnTo>
                    <a:pt x="7270" y="87428"/>
                  </a:lnTo>
                  <a:lnTo>
                    <a:pt x="2538" y="131586"/>
                  </a:lnTo>
                  <a:lnTo>
                    <a:pt x="0" y="185234"/>
                  </a:lnTo>
                  <a:lnTo>
                    <a:pt x="1021" y="217492"/>
                  </a:lnTo>
                  <a:lnTo>
                    <a:pt x="7181" y="273300"/>
                  </a:lnTo>
                  <a:lnTo>
                    <a:pt x="16585" y="316267"/>
                  </a:lnTo>
                  <a:lnTo>
                    <a:pt x="33100" y="358011"/>
                  </a:lnTo>
                  <a:lnTo>
                    <a:pt x="52779" y="389055"/>
                  </a:lnTo>
                  <a:lnTo>
                    <a:pt x="52505" y="389055"/>
                  </a:lnTo>
                  <a:lnTo>
                    <a:pt x="81888" y="416103"/>
                  </a:lnTo>
                  <a:lnTo>
                    <a:pt x="97331" y="422660"/>
                  </a:lnTo>
                  <a:lnTo>
                    <a:pt x="98015" y="419518"/>
                  </a:lnTo>
                  <a:lnTo>
                    <a:pt x="98971" y="415283"/>
                  </a:lnTo>
                  <a:lnTo>
                    <a:pt x="111818" y="377443"/>
                  </a:lnTo>
                  <a:lnTo>
                    <a:pt x="130286" y="335642"/>
                  </a:lnTo>
                  <a:lnTo>
                    <a:pt x="148392" y="299834"/>
                  </a:lnTo>
                  <a:lnTo>
                    <a:pt x="155265" y="286777"/>
                  </a:lnTo>
                  <a:lnTo>
                    <a:pt x="164432" y="268842"/>
                  </a:lnTo>
                  <a:lnTo>
                    <a:pt x="177881" y="241343"/>
                  </a:lnTo>
                  <a:lnTo>
                    <a:pt x="184590" y="226613"/>
                  </a:lnTo>
                  <a:lnTo>
                    <a:pt x="188840" y="217492"/>
                  </a:lnTo>
                  <a:lnTo>
                    <a:pt x="194908" y="206821"/>
                  </a:lnTo>
                  <a:lnTo>
                    <a:pt x="202222" y="193887"/>
                  </a:lnTo>
                  <a:lnTo>
                    <a:pt x="209138" y="180696"/>
                  </a:lnTo>
                  <a:lnTo>
                    <a:pt x="216183" y="167556"/>
                  </a:lnTo>
                  <a:lnTo>
                    <a:pt x="223881" y="154775"/>
                  </a:lnTo>
                  <a:lnTo>
                    <a:pt x="229895" y="145622"/>
                  </a:lnTo>
                  <a:lnTo>
                    <a:pt x="232354" y="131552"/>
                  </a:lnTo>
                  <a:lnTo>
                    <a:pt x="233448" y="125404"/>
                  </a:lnTo>
                  <a:lnTo>
                    <a:pt x="233038" y="122263"/>
                  </a:lnTo>
                  <a:lnTo>
                    <a:pt x="231671" y="119667"/>
                  </a:lnTo>
                  <a:lnTo>
                    <a:pt x="230988" y="118301"/>
                  </a:lnTo>
                  <a:lnTo>
                    <a:pt x="228390" y="113793"/>
                  </a:lnTo>
                  <a:lnTo>
                    <a:pt x="218141" y="110514"/>
                  </a:lnTo>
                  <a:lnTo>
                    <a:pt x="207712" y="108402"/>
                  </a:lnTo>
                  <a:lnTo>
                    <a:pt x="191812" y="108402"/>
                  </a:lnTo>
                  <a:lnTo>
                    <a:pt x="189305" y="108056"/>
                  </a:lnTo>
                  <a:lnTo>
                    <a:pt x="189032" y="106552"/>
                  </a:lnTo>
                  <a:lnTo>
                    <a:pt x="202151" y="103958"/>
                  </a:lnTo>
                  <a:lnTo>
                    <a:pt x="202151" y="95624"/>
                  </a:lnTo>
                  <a:lnTo>
                    <a:pt x="191629" y="94121"/>
                  </a:lnTo>
                  <a:lnTo>
                    <a:pt x="191492" y="89204"/>
                  </a:lnTo>
                  <a:lnTo>
                    <a:pt x="191492" y="85789"/>
                  </a:lnTo>
                  <a:lnTo>
                    <a:pt x="196412" y="85106"/>
                  </a:lnTo>
                  <a:lnTo>
                    <a:pt x="197505" y="80052"/>
                  </a:lnTo>
                  <a:lnTo>
                    <a:pt x="198462" y="74860"/>
                  </a:lnTo>
                  <a:lnTo>
                    <a:pt x="193951" y="71035"/>
                  </a:lnTo>
                  <a:lnTo>
                    <a:pt x="195318" y="69395"/>
                  </a:lnTo>
                  <a:lnTo>
                    <a:pt x="197095" y="67346"/>
                  </a:lnTo>
                  <a:lnTo>
                    <a:pt x="206278" y="67346"/>
                  </a:lnTo>
                  <a:lnTo>
                    <a:pt x="206166" y="66408"/>
                  </a:lnTo>
                  <a:lnTo>
                    <a:pt x="202186" y="58638"/>
                  </a:lnTo>
                  <a:lnTo>
                    <a:pt x="197821" y="51176"/>
                  </a:lnTo>
                  <a:lnTo>
                    <a:pt x="196275" y="47402"/>
                  </a:lnTo>
                  <a:lnTo>
                    <a:pt x="230448" y="47402"/>
                  </a:lnTo>
                  <a:lnTo>
                    <a:pt x="226750" y="40845"/>
                  </a:lnTo>
                  <a:lnTo>
                    <a:pt x="195318" y="30873"/>
                  </a:lnTo>
                  <a:lnTo>
                    <a:pt x="185664" y="29364"/>
                  </a:lnTo>
                  <a:lnTo>
                    <a:pt x="144480" y="16666"/>
                  </a:lnTo>
                  <a:lnTo>
                    <a:pt x="99108" y="8333"/>
                  </a:lnTo>
                  <a:lnTo>
                    <a:pt x="77481" y="6011"/>
                  </a:lnTo>
                  <a:lnTo>
                    <a:pt x="65284" y="4606"/>
                  </a:lnTo>
                  <a:lnTo>
                    <a:pt x="50319" y="2459"/>
                  </a:lnTo>
                  <a:lnTo>
                    <a:pt x="39113" y="683"/>
                  </a:lnTo>
                  <a:lnTo>
                    <a:pt x="35696" y="0"/>
                  </a:lnTo>
                  <a:close/>
                </a:path>
                <a:path w="240665" h="422910">
                  <a:moveTo>
                    <a:pt x="198188" y="108056"/>
                  </a:moveTo>
                  <a:lnTo>
                    <a:pt x="191812" y="108402"/>
                  </a:lnTo>
                  <a:lnTo>
                    <a:pt x="207712" y="108402"/>
                  </a:lnTo>
                  <a:lnTo>
                    <a:pt x="207332" y="108325"/>
                  </a:lnTo>
                  <a:lnTo>
                    <a:pt x="198188" y="108056"/>
                  </a:lnTo>
                  <a:close/>
                </a:path>
                <a:path w="240665" h="422910">
                  <a:moveTo>
                    <a:pt x="230448" y="47402"/>
                  </a:moveTo>
                  <a:lnTo>
                    <a:pt x="196275" y="47402"/>
                  </a:lnTo>
                  <a:lnTo>
                    <a:pt x="199098" y="49031"/>
                  </a:lnTo>
                  <a:lnTo>
                    <a:pt x="204816" y="53976"/>
                  </a:lnTo>
                  <a:lnTo>
                    <a:pt x="211765" y="60484"/>
                  </a:lnTo>
                  <a:lnTo>
                    <a:pt x="218277" y="66801"/>
                  </a:lnTo>
                  <a:lnTo>
                    <a:pt x="222241" y="70762"/>
                  </a:lnTo>
                  <a:lnTo>
                    <a:pt x="227025" y="72675"/>
                  </a:lnTo>
                  <a:lnTo>
                    <a:pt x="231397" y="74313"/>
                  </a:lnTo>
                  <a:lnTo>
                    <a:pt x="237684" y="75271"/>
                  </a:lnTo>
                  <a:lnTo>
                    <a:pt x="238853" y="73084"/>
                  </a:lnTo>
                  <a:lnTo>
                    <a:pt x="240280" y="70488"/>
                  </a:lnTo>
                  <a:lnTo>
                    <a:pt x="230441" y="66663"/>
                  </a:lnTo>
                  <a:lnTo>
                    <a:pt x="228255" y="51363"/>
                  </a:lnTo>
                  <a:lnTo>
                    <a:pt x="230987" y="48358"/>
                  </a:lnTo>
                  <a:lnTo>
                    <a:pt x="230448" y="47402"/>
                  </a:lnTo>
                  <a:close/>
                </a:path>
                <a:path w="240665" h="422910">
                  <a:moveTo>
                    <a:pt x="206278" y="67346"/>
                  </a:moveTo>
                  <a:lnTo>
                    <a:pt x="197095" y="67346"/>
                  </a:lnTo>
                  <a:lnTo>
                    <a:pt x="204612" y="73084"/>
                  </a:lnTo>
                  <a:lnTo>
                    <a:pt x="206662" y="71308"/>
                  </a:lnTo>
                  <a:lnTo>
                    <a:pt x="206278" y="67346"/>
                  </a:lnTo>
                  <a:close/>
                </a:path>
              </a:pathLst>
            </a:custGeom>
            <a:solidFill>
              <a:srgbClr val="499C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092015" y="8775010"/>
              <a:ext cx="544830" cy="1113790"/>
            </a:xfrm>
            <a:custGeom>
              <a:avLst/>
              <a:gdLst/>
              <a:ahLst/>
              <a:cxnLst/>
              <a:rect l="l" t="t" r="r" b="b"/>
              <a:pathLst>
                <a:path w="544830" h="1113790">
                  <a:moveTo>
                    <a:pt x="285299" y="0"/>
                  </a:moveTo>
                  <a:lnTo>
                    <a:pt x="278240" y="48792"/>
                  </a:lnTo>
                  <a:lnTo>
                    <a:pt x="272384" y="92616"/>
                  </a:lnTo>
                  <a:lnTo>
                    <a:pt x="267657" y="131010"/>
                  </a:lnTo>
                  <a:lnTo>
                    <a:pt x="263979" y="163513"/>
                  </a:lnTo>
                  <a:lnTo>
                    <a:pt x="257438" y="209693"/>
                  </a:lnTo>
                  <a:lnTo>
                    <a:pt x="248911" y="255687"/>
                  </a:lnTo>
                  <a:lnTo>
                    <a:pt x="239876" y="301605"/>
                  </a:lnTo>
                  <a:lnTo>
                    <a:pt x="231808" y="347557"/>
                  </a:lnTo>
                  <a:lnTo>
                    <a:pt x="226185" y="393653"/>
                  </a:lnTo>
                  <a:lnTo>
                    <a:pt x="224483" y="440004"/>
                  </a:lnTo>
                  <a:lnTo>
                    <a:pt x="224513" y="451285"/>
                  </a:lnTo>
                  <a:lnTo>
                    <a:pt x="222980" y="466420"/>
                  </a:lnTo>
                  <a:lnTo>
                    <a:pt x="201238" y="505680"/>
                  </a:lnTo>
                  <a:lnTo>
                    <a:pt x="155724" y="530777"/>
                  </a:lnTo>
                  <a:lnTo>
                    <a:pt x="124993" y="543552"/>
                  </a:lnTo>
                  <a:lnTo>
                    <a:pt x="111618" y="602121"/>
                  </a:lnTo>
                  <a:lnTo>
                    <a:pt x="102797" y="639296"/>
                  </a:lnTo>
                  <a:lnTo>
                    <a:pt x="92604" y="680978"/>
                  </a:lnTo>
                  <a:lnTo>
                    <a:pt x="75596" y="747661"/>
                  </a:lnTo>
                  <a:lnTo>
                    <a:pt x="65084" y="786387"/>
                  </a:lnTo>
                  <a:lnTo>
                    <a:pt x="57877" y="813663"/>
                  </a:lnTo>
                  <a:lnTo>
                    <a:pt x="50785" y="845999"/>
                  </a:lnTo>
                  <a:lnTo>
                    <a:pt x="38748" y="919222"/>
                  </a:lnTo>
                  <a:lnTo>
                    <a:pt x="34642" y="964180"/>
                  </a:lnTo>
                  <a:lnTo>
                    <a:pt x="30510" y="998816"/>
                  </a:lnTo>
                  <a:lnTo>
                    <a:pt x="18396" y="1041072"/>
                  </a:lnTo>
                  <a:lnTo>
                    <a:pt x="18123" y="1041345"/>
                  </a:lnTo>
                  <a:lnTo>
                    <a:pt x="10117" y="1062895"/>
                  </a:lnTo>
                  <a:lnTo>
                    <a:pt x="3072" y="1083933"/>
                  </a:lnTo>
                  <a:lnTo>
                    <a:pt x="0" y="1101435"/>
                  </a:lnTo>
                  <a:lnTo>
                    <a:pt x="3909" y="1112381"/>
                  </a:lnTo>
                  <a:lnTo>
                    <a:pt x="8697" y="1113709"/>
                  </a:lnTo>
                  <a:lnTo>
                    <a:pt x="17917" y="1111630"/>
                  </a:lnTo>
                  <a:lnTo>
                    <a:pt x="65544" y="1096535"/>
                  </a:lnTo>
                  <a:lnTo>
                    <a:pt x="85944" y="1090548"/>
                  </a:lnTo>
                  <a:lnTo>
                    <a:pt x="100656" y="1086718"/>
                  </a:lnTo>
                  <a:lnTo>
                    <a:pt x="106681" y="1084649"/>
                  </a:lnTo>
                  <a:lnTo>
                    <a:pt x="127163" y="1076607"/>
                  </a:lnTo>
                  <a:lnTo>
                    <a:pt x="134989" y="1074833"/>
                  </a:lnTo>
                  <a:lnTo>
                    <a:pt x="143033" y="1075224"/>
                  </a:lnTo>
                  <a:lnTo>
                    <a:pt x="152326" y="1076999"/>
                  </a:lnTo>
                  <a:lnTo>
                    <a:pt x="153829" y="1081371"/>
                  </a:lnTo>
                  <a:lnTo>
                    <a:pt x="165992" y="1084649"/>
                  </a:lnTo>
                  <a:lnTo>
                    <a:pt x="174100" y="1086327"/>
                  </a:lnTo>
                  <a:lnTo>
                    <a:pt x="181349" y="1086904"/>
                  </a:lnTo>
                  <a:lnTo>
                    <a:pt x="187651" y="1086763"/>
                  </a:lnTo>
                  <a:lnTo>
                    <a:pt x="227189" y="1082601"/>
                  </a:lnTo>
                  <a:lnTo>
                    <a:pt x="277802" y="1076760"/>
                  </a:lnTo>
                  <a:lnTo>
                    <a:pt x="298009" y="1075224"/>
                  </a:lnTo>
                  <a:lnTo>
                    <a:pt x="325678" y="1075518"/>
                  </a:lnTo>
                  <a:lnTo>
                    <a:pt x="346148" y="1077683"/>
                  </a:lnTo>
                  <a:lnTo>
                    <a:pt x="366464" y="1079028"/>
                  </a:lnTo>
                  <a:lnTo>
                    <a:pt x="411968" y="1073790"/>
                  </a:lnTo>
                  <a:lnTo>
                    <a:pt x="456326" y="1059179"/>
                  </a:lnTo>
                  <a:lnTo>
                    <a:pt x="494049" y="1040255"/>
                  </a:lnTo>
                  <a:lnTo>
                    <a:pt x="519266" y="1029461"/>
                  </a:lnTo>
                  <a:lnTo>
                    <a:pt x="534008" y="1024116"/>
                  </a:lnTo>
                  <a:lnTo>
                    <a:pt x="544548" y="1020718"/>
                  </a:lnTo>
                  <a:lnTo>
                    <a:pt x="538072" y="1016276"/>
                  </a:lnTo>
                  <a:lnTo>
                    <a:pt x="499445" y="975759"/>
                  </a:lnTo>
                  <a:lnTo>
                    <a:pt x="476324" y="916306"/>
                  </a:lnTo>
                  <a:lnTo>
                    <a:pt x="467197" y="869085"/>
                  </a:lnTo>
                  <a:lnTo>
                    <a:pt x="462687" y="827625"/>
                  </a:lnTo>
                  <a:lnTo>
                    <a:pt x="452011" y="671979"/>
                  </a:lnTo>
                  <a:lnTo>
                    <a:pt x="448201" y="623467"/>
                  </a:lnTo>
                  <a:lnTo>
                    <a:pt x="439574" y="528987"/>
                  </a:lnTo>
                  <a:lnTo>
                    <a:pt x="438919" y="510415"/>
                  </a:lnTo>
                  <a:lnTo>
                    <a:pt x="441096" y="496287"/>
                  </a:lnTo>
                  <a:lnTo>
                    <a:pt x="443335" y="486650"/>
                  </a:lnTo>
                  <a:lnTo>
                    <a:pt x="445485" y="473798"/>
                  </a:lnTo>
                  <a:lnTo>
                    <a:pt x="441312" y="428982"/>
                  </a:lnTo>
                  <a:lnTo>
                    <a:pt x="429205" y="402164"/>
                  </a:lnTo>
                  <a:lnTo>
                    <a:pt x="424276" y="389073"/>
                  </a:lnTo>
                  <a:lnTo>
                    <a:pt x="415445" y="349009"/>
                  </a:lnTo>
                  <a:lnTo>
                    <a:pt x="403455" y="279588"/>
                  </a:lnTo>
                  <a:lnTo>
                    <a:pt x="395276" y="222098"/>
                  </a:lnTo>
                  <a:lnTo>
                    <a:pt x="393229" y="167799"/>
                  </a:lnTo>
                  <a:lnTo>
                    <a:pt x="392327" y="157680"/>
                  </a:lnTo>
                  <a:lnTo>
                    <a:pt x="370201" y="111944"/>
                  </a:lnTo>
                  <a:lnTo>
                    <a:pt x="341467" y="80593"/>
                  </a:lnTo>
                  <a:lnTo>
                    <a:pt x="328924" y="65963"/>
                  </a:lnTo>
                  <a:lnTo>
                    <a:pt x="315023" y="47773"/>
                  </a:lnTo>
                  <a:lnTo>
                    <a:pt x="300302" y="25845"/>
                  </a:lnTo>
                  <a:lnTo>
                    <a:pt x="285299" y="0"/>
                  </a:lnTo>
                  <a:close/>
                </a:path>
              </a:pathLst>
            </a:custGeom>
            <a:solidFill>
              <a:srgbClr val="95B6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392139" y="534015"/>
              <a:ext cx="1853346" cy="1863817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479439" y="568934"/>
            <a:ext cx="13724665" cy="4283295"/>
          </a:xfrm>
          <a:prstGeom prst="rect">
            <a:avLst/>
          </a:prstGeom>
          <a:noFill/>
        </p:spPr>
        <p:txBody>
          <a:bodyPr wrap="square" lIns="83174" tIns="41587" rIns="83174" bIns="41587" rtlCol="0">
            <a:spAutoFit/>
          </a:bodyPr>
          <a:lstStyle/>
          <a:p>
            <a:r>
              <a:rPr lang="ru-RU" sz="5500" b="1" dirty="0" err="1">
                <a:solidFill>
                  <a:schemeClr val="bg1"/>
                </a:solidFill>
                <a:latin typeface="Arial Black" pitchFamily="34" charset="0"/>
              </a:rPr>
              <a:t>Профориентационный</a:t>
            </a:r>
            <a:r>
              <a:rPr lang="ru-RU" sz="5500" b="1" dirty="0">
                <a:solidFill>
                  <a:schemeClr val="bg1"/>
                </a:solidFill>
                <a:latin typeface="Arial Black" pitchFamily="34" charset="0"/>
              </a:rPr>
              <a:t> минимум – </a:t>
            </a:r>
          </a:p>
          <a:p>
            <a:r>
              <a:rPr lang="ru-RU" sz="3600" b="1" dirty="0">
                <a:solidFill>
                  <a:schemeClr val="bg1"/>
                </a:solidFill>
                <a:latin typeface="Arial Black" pitchFamily="34" charset="0"/>
              </a:rPr>
              <a:t>единый универсальный минимальный набор </a:t>
            </a:r>
            <a:r>
              <a:rPr lang="ru-RU" sz="3600" b="1" dirty="0" err="1">
                <a:solidFill>
                  <a:schemeClr val="bg1"/>
                </a:solidFill>
                <a:latin typeface="Arial Black" pitchFamily="34" charset="0"/>
              </a:rPr>
              <a:t>профориентационных</a:t>
            </a:r>
            <a:r>
              <a:rPr lang="ru-RU" sz="3600" b="1" dirty="0">
                <a:solidFill>
                  <a:schemeClr val="bg1"/>
                </a:solidFill>
                <a:latin typeface="Arial Black" pitchFamily="34" charset="0"/>
              </a:rPr>
              <a:t> практик и инструментов для проведения мероприятий по профессиональной ориентации обучающихся во всех субъектах РФ, включая отдаленные и труднодоступные территории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754" y="5420747"/>
            <a:ext cx="10238319" cy="4515969"/>
          </a:xfrm>
          <a:prstGeom prst="rect">
            <a:avLst/>
          </a:prstGeom>
          <a:noFill/>
        </p:spPr>
        <p:txBody>
          <a:bodyPr wrap="square" lIns="83174" tIns="41587" rIns="83174" bIns="41587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Arial Black" pitchFamily="34" charset="0"/>
              </a:rPr>
              <a:t>Мероприятия </a:t>
            </a:r>
            <a:r>
              <a:rPr lang="ru-RU" sz="3600" b="1" dirty="0" smtClean="0">
                <a:solidFill>
                  <a:schemeClr val="bg1"/>
                </a:solidFill>
                <a:latin typeface="Arial Black" pitchFamily="34" charset="0"/>
              </a:rPr>
              <a:t>федерального проекта </a:t>
            </a:r>
            <a:r>
              <a:rPr lang="ru-RU" sz="3600" b="1" dirty="0">
                <a:solidFill>
                  <a:schemeClr val="bg1"/>
                </a:solidFill>
                <a:latin typeface="Arial Black" pitchFamily="34" charset="0"/>
              </a:rPr>
              <a:t>«Билет в будущее» </a:t>
            </a:r>
            <a:r>
              <a:rPr lang="ru-RU" sz="3600" b="1" dirty="0" err="1">
                <a:solidFill>
                  <a:schemeClr val="bg1"/>
                </a:solidFill>
                <a:latin typeface="Arial Black" pitchFamily="34" charset="0"/>
              </a:rPr>
              <a:t>реализируют</a:t>
            </a:r>
            <a:r>
              <a:rPr lang="ru-RU" sz="3600" b="1" dirty="0">
                <a:solidFill>
                  <a:schemeClr val="bg1"/>
                </a:solidFill>
                <a:latin typeface="Arial Black" pitchFamily="34" charset="0"/>
              </a:rPr>
              <a:t> ОСНОВНОЙ </a:t>
            </a:r>
            <a:r>
              <a:rPr lang="ru-RU" sz="3600" b="1" dirty="0" smtClean="0">
                <a:solidFill>
                  <a:schemeClr val="bg1"/>
                </a:solidFill>
                <a:latin typeface="Arial Black" pitchFamily="34" charset="0"/>
              </a:rPr>
              <a:t>УРОВЕНЬ ПРОФМИНИМУМА</a:t>
            </a:r>
            <a:r>
              <a:rPr lang="ru-RU" sz="3600" b="1" dirty="0">
                <a:solidFill>
                  <a:schemeClr val="bg1"/>
                </a:solidFill>
                <a:latin typeface="Arial Black" pitchFamily="34" charset="0"/>
              </a:rPr>
              <a:t>:</a:t>
            </a:r>
          </a:p>
          <a:p>
            <a:r>
              <a:rPr lang="ru-RU" sz="3600" b="1" dirty="0">
                <a:solidFill>
                  <a:schemeClr val="bg1"/>
                </a:solidFill>
                <a:latin typeface="Arial Black" pitchFamily="34" charset="0"/>
              </a:rPr>
              <a:t>- 60 часов внеурочной деятельности</a:t>
            </a:r>
          </a:p>
          <a:p>
            <a:r>
              <a:rPr lang="ru-RU" sz="3600" b="1" dirty="0">
                <a:solidFill>
                  <a:schemeClr val="bg1"/>
                </a:solidFill>
                <a:latin typeface="Arial Black" pitchFamily="34" charset="0"/>
              </a:rPr>
              <a:t>- Обучение КПК 72 час в личном кабинете  педагога-навигатора</a:t>
            </a:r>
          </a:p>
          <a:p>
            <a:endParaRPr lang="ru-RU" sz="36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620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8602" t="11774" r="33585" b="13225"/>
          <a:stretch>
            <a:fillRect/>
          </a:stretch>
        </p:blipFill>
        <p:spPr bwMode="auto">
          <a:xfrm>
            <a:off x="2500266" y="342900"/>
            <a:ext cx="15286465" cy="973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25" t="11722" r="19592" b="4028"/>
          <a:stretch/>
        </p:blipFill>
        <p:spPr>
          <a:xfrm>
            <a:off x="2512508" y="647700"/>
            <a:ext cx="15812278" cy="9372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86800" y="81915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991600" y="8191500"/>
            <a:ext cx="883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декабрь 2023 г. 1142 педагогов-навигаторов – 289% 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82200" y="71247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декабрь  2023 г. 84,7% школ 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050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4375" y="4143697"/>
            <a:ext cx="1999605" cy="199960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57400" y="1333500"/>
            <a:ext cx="13821366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7935">
              <a:lnSpc>
                <a:spcPct val="100000"/>
              </a:lnSpc>
              <a:spcBef>
                <a:spcPts val="100"/>
              </a:spcBef>
            </a:pPr>
            <a:r>
              <a:rPr lang="ru-RU" b="1" dirty="0" smtClean="0">
                <a:latin typeface="Georgia" pitchFamily="18" charset="0"/>
              </a:rPr>
              <a:t> </a:t>
            </a:r>
            <a:endParaRPr b="1" dirty="0">
              <a:latin typeface="Georgia" pitchFamily="18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lang="ru-RU" spc="-5" dirty="0" smtClean="0"/>
              <a:t>7</a:t>
            </a:r>
            <a:endParaRPr spc="-5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/>
          <a:srcRect l="3614" t="20665" b="5082"/>
          <a:stretch/>
        </p:blipFill>
        <p:spPr bwMode="auto">
          <a:xfrm>
            <a:off x="7696200" y="5143499"/>
            <a:ext cx="10211609" cy="4653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95600" y="419100"/>
            <a:ext cx="14401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33"/>
                </a:solidFill>
              </a:rPr>
              <a:t>Методическое обеспечение внедрения </a:t>
            </a:r>
            <a:r>
              <a:rPr lang="ru-RU" sz="4400" b="1" dirty="0" err="1" smtClean="0">
                <a:solidFill>
                  <a:srgbClr val="007033"/>
                </a:solidFill>
              </a:rPr>
              <a:t>профминимума</a:t>
            </a:r>
            <a:endParaRPr lang="ru-RU" sz="4400" b="1" dirty="0">
              <a:solidFill>
                <a:srgbClr val="007033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66" t="6130" r="7414" b="3448"/>
          <a:stretch/>
        </p:blipFill>
        <p:spPr bwMode="auto">
          <a:xfrm>
            <a:off x="2895600" y="1188541"/>
            <a:ext cx="9104586" cy="5537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2944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4375" y="4143697"/>
            <a:ext cx="1999605" cy="199960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500134" y="571468"/>
            <a:ext cx="16787866" cy="17363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7935">
              <a:lnSpc>
                <a:spcPct val="100000"/>
              </a:lnSpc>
              <a:spcBef>
                <a:spcPts val="100"/>
              </a:spcBef>
            </a:pPr>
            <a:r>
              <a:rPr lang="ru-RU" sz="2800" b="1" dirty="0" smtClean="0">
                <a:solidFill>
                  <a:srgbClr val="003A1A"/>
                </a:solidFill>
                <a:latin typeface="Georgia" pitchFamily="18" charset="0"/>
              </a:rPr>
              <a:t>Информационное </a:t>
            </a:r>
            <a:r>
              <a:rPr lang="ru-RU" sz="2800" b="1" dirty="0" smtClean="0">
                <a:solidFill>
                  <a:srgbClr val="003A1A"/>
                </a:solidFill>
                <a:latin typeface="Georgia" pitchFamily="18" charset="0"/>
              </a:rPr>
              <a:t>обеспечение в Пермском крае  группа ВК </a:t>
            </a:r>
            <a:r>
              <a:rPr lang="en-US" sz="2800" b="1" dirty="0" smtClean="0">
                <a:solidFill>
                  <a:srgbClr val="003A1A"/>
                </a:solidFill>
                <a:latin typeface="Georgia" pitchFamily="18" charset="0"/>
                <a:hlinkClick r:id="rId3"/>
              </a:rPr>
              <a:t>https</a:t>
            </a:r>
            <a:r>
              <a:rPr lang="en-US" sz="2800" b="1" dirty="0" smtClean="0">
                <a:solidFill>
                  <a:srgbClr val="003A1A"/>
                </a:solidFill>
                <a:latin typeface="Georgia" pitchFamily="18" charset="0"/>
                <a:hlinkClick r:id="rId3"/>
              </a:rPr>
              <a:t>://</a:t>
            </a:r>
            <a:r>
              <a:rPr lang="en-US" sz="2800" b="1" dirty="0" smtClean="0">
                <a:solidFill>
                  <a:srgbClr val="003A1A"/>
                </a:solidFill>
                <a:latin typeface="Georgia" pitchFamily="18" charset="0"/>
                <a:hlinkClick r:id="rId3"/>
              </a:rPr>
              <a:t>vk.com/bvbpermkray</a:t>
            </a:r>
            <a:r>
              <a:rPr lang="ru-RU" sz="2800" b="1" dirty="0" smtClean="0">
                <a:solidFill>
                  <a:srgbClr val="003A1A"/>
                </a:solidFill>
                <a:latin typeface="Georgia" pitchFamily="18" charset="0"/>
              </a:rPr>
              <a:t> </a:t>
            </a:r>
            <a:br>
              <a:rPr lang="ru-RU" sz="2800" b="1" dirty="0" smtClean="0">
                <a:solidFill>
                  <a:srgbClr val="003A1A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003A1A"/>
                </a:solidFill>
                <a:latin typeface="Georgia" pitchFamily="18" charset="0"/>
              </a:rPr>
              <a:t>портал сетевого сообщества педагогов Пермского края </a:t>
            </a:r>
            <a:r>
              <a:rPr lang="en-US" sz="2800" b="1" dirty="0" smtClean="0">
                <a:solidFill>
                  <a:srgbClr val="003A1A"/>
                </a:solidFill>
                <a:latin typeface="Georgia" pitchFamily="18" charset="0"/>
                <a:hlinkClick r:id="rId4"/>
              </a:rPr>
              <a:t>http</a:t>
            </a:r>
            <a:r>
              <a:rPr lang="en-US" sz="2800" b="1" dirty="0" smtClean="0">
                <a:solidFill>
                  <a:srgbClr val="003A1A"/>
                </a:solidFill>
                <a:latin typeface="Georgia" pitchFamily="18" charset="0"/>
                <a:hlinkClick r:id="rId4"/>
              </a:rPr>
              <a:t>://</a:t>
            </a:r>
            <a:r>
              <a:rPr lang="en-US" sz="2800" b="1" dirty="0" smtClean="0">
                <a:solidFill>
                  <a:srgbClr val="003A1A"/>
                </a:solidFill>
                <a:latin typeface="Georgia" pitchFamily="18" charset="0"/>
                <a:hlinkClick r:id="rId4"/>
              </a:rPr>
              <a:t>educomm.iro.perm.ru/groups/bilet-v-budushchee/all</a:t>
            </a:r>
            <a:r>
              <a:rPr lang="ru-RU" sz="2800" b="1" dirty="0" smtClean="0">
                <a:solidFill>
                  <a:srgbClr val="003A1A"/>
                </a:solidFill>
                <a:latin typeface="Georgia" pitchFamily="18" charset="0"/>
              </a:rPr>
              <a:t> </a:t>
            </a:r>
            <a:endParaRPr sz="2800" b="1" dirty="0">
              <a:solidFill>
                <a:srgbClr val="003A1A"/>
              </a:solidFill>
              <a:latin typeface="Georgia" pitchFamily="18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lang="ru-RU" spc="-5" dirty="0" smtClean="0"/>
              <a:t>7</a:t>
            </a:r>
            <a:endParaRPr spc="-5" dirty="0"/>
          </a:p>
        </p:txBody>
      </p:sp>
      <p:sp>
        <p:nvSpPr>
          <p:cNvPr id="9" name="TextBox 8"/>
          <p:cNvSpPr txBox="1"/>
          <p:nvPr/>
        </p:nvSpPr>
        <p:spPr>
          <a:xfrm>
            <a:off x="3200400" y="27051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Georgia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047" r="24329" b="9359"/>
          <a:stretch/>
        </p:blipFill>
        <p:spPr bwMode="auto">
          <a:xfrm>
            <a:off x="7500926" y="3357550"/>
            <a:ext cx="10787074" cy="642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 l="3628" t="5146" r="19594" b="5928"/>
          <a:stretch>
            <a:fillRect/>
          </a:stretch>
        </p:blipFill>
        <p:spPr bwMode="auto">
          <a:xfrm>
            <a:off x="285688" y="2357418"/>
            <a:ext cx="11656288" cy="750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0242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66700"/>
            <a:ext cx="9601200" cy="1354217"/>
          </a:xfrm>
        </p:spPr>
        <p:txBody>
          <a:bodyPr/>
          <a:lstStyle/>
          <a:p>
            <a:r>
              <a:rPr lang="ru-RU" sz="4400" b="1" dirty="0" smtClean="0">
                <a:solidFill>
                  <a:srgbClr val="007033"/>
                </a:solidFill>
                <a:latin typeface="Georgia" pitchFamily="18" charset="0"/>
                <a:cs typeface="Trebuchet MS"/>
              </a:rPr>
              <a:t>Выставка ОБРАЗОВАНИЕ И КАРЬЕРА, 18.11.2023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6977" y="1717079"/>
            <a:ext cx="8603224" cy="1661993"/>
          </a:xfrm>
        </p:spPr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Диалог-встреча «Федеральный проект «Билет в будущее»: ресурсы и возможности в построении системы профориентации»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30" name="AutoShape 6" descr="https://www.permkrai.ru/upload/iblock/a44/dewsmu6w9qqwlqadu5pm2blhsph94mft/photo_2023_10_30_12_41_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www.permkrai.ru/upload/iblock/a44/dewsmu6w9qqwlqadu5pm2blhsph94mft/photo_2023_10_30_12_41_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www.permkrai.ru/upload/iblock/a44/dewsmu6w9qqwlqadu5pm2blhsph94mft/photo_2023_10_30_12_41_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 descr="https://sun9-13.userapi.com/impg/gS_sZCcx8Nl7h_q2JYTBG4PJg8-AdVaRuFnhmg/3e-zdgAkks0.jpg?size=2560x1920&amp;quality=95&amp;sign=94aff0f717c8c593d4d31635732f231d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011" b="19236"/>
          <a:stretch/>
        </p:blipFill>
        <p:spPr bwMode="auto">
          <a:xfrm>
            <a:off x="685800" y="4610100"/>
            <a:ext cx="7541294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677400" y="342900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7033"/>
                </a:solidFill>
                <a:latin typeface="Georgia" pitchFamily="18" charset="0"/>
                <a:ea typeface="+mj-ea"/>
                <a:cs typeface="Trebuchet MS"/>
              </a:rPr>
              <a:t>Форум</a:t>
            </a:r>
            <a:r>
              <a:rPr lang="ru-RU" sz="3600" b="1" dirty="0" smtClean="0">
                <a:solidFill>
                  <a:srgbClr val="007033"/>
                </a:solidFill>
              </a:rPr>
              <a:t> «</a:t>
            </a:r>
            <a:r>
              <a:rPr lang="ru-RU" sz="3600" b="1" dirty="0" smtClean="0">
                <a:solidFill>
                  <a:srgbClr val="007033"/>
                </a:solidFill>
                <a:latin typeface="Georgia" pitchFamily="18" charset="0"/>
                <a:ea typeface="+mj-ea"/>
              </a:rPr>
              <a:t>Е</a:t>
            </a:r>
            <a:r>
              <a:rPr lang="ru-RU" sz="3600" b="1" dirty="0" smtClean="0">
                <a:solidFill>
                  <a:srgbClr val="007033"/>
                </a:solidFill>
                <a:latin typeface="Georgia" pitchFamily="18" charset="0"/>
                <a:ea typeface="+mj-ea"/>
                <a:cs typeface="Trebuchet MS"/>
              </a:rPr>
              <a:t>сть</a:t>
            </a:r>
            <a:r>
              <a:rPr lang="ru-RU" sz="3600" b="1" dirty="0" smtClean="0">
                <a:solidFill>
                  <a:srgbClr val="007033"/>
                </a:solidFill>
              </a:rPr>
              <a:t> </a:t>
            </a:r>
            <a:r>
              <a:rPr lang="ru-RU" sz="3600" b="1" dirty="0" smtClean="0">
                <a:solidFill>
                  <a:srgbClr val="007033"/>
                </a:solidFill>
                <a:latin typeface="Georgia" pitchFamily="18" charset="0"/>
                <a:ea typeface="+mj-ea"/>
                <a:cs typeface="Trebuchet MS"/>
              </a:rPr>
              <a:t>такая профессия – родину защищать» 8.12.2023   </a:t>
            </a:r>
            <a:endParaRPr lang="ru-RU" sz="3600" b="1" dirty="0">
              <a:solidFill>
                <a:srgbClr val="007033"/>
              </a:solidFill>
              <a:latin typeface="Georgia" pitchFamily="18" charset="0"/>
              <a:ea typeface="+mj-ea"/>
              <a:cs typeface="Trebuchet MS"/>
            </a:endParaRPr>
          </a:p>
        </p:txBody>
      </p:sp>
      <p:pic>
        <p:nvPicPr>
          <p:cNvPr id="5124" name="Picture 4" descr="https://sun9-16.userapi.com/impg/OTqTCXkTmJarpat0xF_dcJ7IaH8iyuZ1OhZGHA/LNM6ax4THIo.jpg?size=1080x1080&amp;quality=95&amp;sign=76bad3ee651a1ec27cd8e0dd38f97df8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896" b="21052"/>
          <a:stretch/>
        </p:blipFill>
        <p:spPr bwMode="auto">
          <a:xfrm>
            <a:off x="10060047" y="4610100"/>
            <a:ext cx="7313551" cy="464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058400" y="2019300"/>
            <a:ext cx="7391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Lucida Sans Unicode"/>
                <a:cs typeface="Lucida Sans Unicode"/>
              </a:rPr>
              <a:t>- 30 </a:t>
            </a:r>
            <a:r>
              <a:rPr lang="ru-RU" sz="3600" dirty="0">
                <a:latin typeface="Lucida Sans Unicode"/>
                <a:cs typeface="Lucida Sans Unicode"/>
              </a:rPr>
              <a:t>буклетов «Активные практики </a:t>
            </a:r>
            <a:r>
              <a:rPr lang="ru-RU" sz="3600" dirty="0" smtClean="0">
                <a:latin typeface="Lucida Sans Unicode"/>
                <a:cs typeface="Lucida Sans Unicode"/>
              </a:rPr>
              <a:t>профориентации»</a:t>
            </a:r>
            <a:endParaRPr lang="ru-RU" sz="3600" dirty="0">
              <a:latin typeface="Lucida Sans Unicode"/>
              <a:cs typeface="Lucida Sans Unicode"/>
            </a:endParaRPr>
          </a:p>
          <a:p>
            <a:r>
              <a:rPr lang="ru-RU" sz="3600" dirty="0" smtClean="0">
                <a:latin typeface="Lucida Sans Unicode"/>
                <a:cs typeface="Lucida Sans Unicode"/>
              </a:rPr>
              <a:t>- Мастер-классы </a:t>
            </a:r>
            <a:r>
              <a:rPr lang="ru-RU" sz="3600" dirty="0">
                <a:latin typeface="Lucida Sans Unicode"/>
                <a:cs typeface="Lucida Sans Unicode"/>
              </a:rPr>
              <a:t>от кадет-старшеклассников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D9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</TotalTime>
  <Words>652</Words>
  <Application>Microsoft Office PowerPoint</Application>
  <PresentationFormat>Произвольный</PresentationFormat>
  <Paragraphs>64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Слайд 1</vt:lpstr>
      <vt:lpstr>Слайд 2</vt:lpstr>
      <vt:lpstr>В.В.Путин. Профориентация школьников -  ключевое направление суверенного образования Российской Федерации </vt:lpstr>
      <vt:lpstr>Слайд 4</vt:lpstr>
      <vt:lpstr>Слайд 5</vt:lpstr>
      <vt:lpstr>Слайд 6</vt:lpstr>
      <vt:lpstr> </vt:lpstr>
      <vt:lpstr>Информационное обеспечение в Пермском крае  группа ВК https://vk.com/bvbpermkray  портал сетевого сообщества педагогов Пермского края http://educomm.iro.perm.ru/groups/bilet-v-budushchee/all </vt:lpstr>
      <vt:lpstr>Выставка ОБРАЗОВАНИЕ И КАРЬЕРА, 18.11.2023</vt:lpstr>
      <vt:lpstr>Участие школ стажировки в Федеральном проекте «Билет в будущее»</vt:lpstr>
      <vt:lpstr>Задачи проекта в 2024 году: это возможность </vt:lpstr>
      <vt:lpstr>Проектные замыслы муниципальных практик профориентации навигаторов Ассоциации муниципальных образований Запад:  новые смыслы  смелые решения </vt:lpstr>
      <vt:lpstr>Выводы по итогам стажировки: продвинутый уровень в реализации профминимума будет обеспечен, если </vt:lpstr>
      <vt:lpstr>Подводим итоги: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освещение хода проекта в социальных сетях</dc:title>
  <dc:creator>Evgenia Metaksa</dc:creator>
  <cp:keywords>DAFm2jRNz5U,BAEDjRe86Tw</cp:keywords>
  <cp:lastModifiedBy>Пользователь Windows</cp:lastModifiedBy>
  <cp:revision>61</cp:revision>
  <dcterms:created xsi:type="dcterms:W3CDTF">2023-11-05T03:05:42Z</dcterms:created>
  <dcterms:modified xsi:type="dcterms:W3CDTF">2024-02-04T12:34:13Z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2023-06-25T00:00:00Z</vt:filetime>
  </property>
  <property fmtid="{D5CDD505-2E9C-101B-9397-08002B2CF9AE}" pid="3" name="Creator">
    <vt:lpwstr>Canva</vt:lpwstr>
  </property>
  <property fmtid="{D5CDD505-2E9C-101B-9397-08002B2CF9AE}" pid="4" name="LastSaved">
    <vt:filetime>2023-11-05T00:00:00Z</vt:filetime>
  </property>
</Properties>
</file>